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95"/>
  </p:notesMasterIdLst>
  <p:sldIdLst>
    <p:sldId id="304" r:id="rId2"/>
    <p:sldId id="305" r:id="rId3"/>
    <p:sldId id="316" r:id="rId4"/>
    <p:sldId id="481" r:id="rId5"/>
    <p:sldId id="375" r:id="rId6"/>
    <p:sldId id="376" r:id="rId7"/>
    <p:sldId id="616" r:id="rId8"/>
    <p:sldId id="617" r:id="rId9"/>
    <p:sldId id="377" r:id="rId10"/>
    <p:sldId id="349" r:id="rId11"/>
    <p:sldId id="618" r:id="rId12"/>
    <p:sldId id="625" r:id="rId13"/>
    <p:sldId id="626" r:id="rId14"/>
    <p:sldId id="620" r:id="rId15"/>
    <p:sldId id="621" r:id="rId16"/>
    <p:sldId id="623" r:id="rId17"/>
    <p:sldId id="624" r:id="rId18"/>
    <p:sldId id="627" r:id="rId19"/>
    <p:sldId id="619" r:id="rId20"/>
    <p:sldId id="358" r:id="rId21"/>
    <p:sldId id="359" r:id="rId22"/>
    <p:sldId id="360" r:id="rId23"/>
    <p:sldId id="361" r:id="rId24"/>
    <p:sldId id="362" r:id="rId25"/>
    <p:sldId id="363" r:id="rId26"/>
    <p:sldId id="365" r:id="rId27"/>
    <p:sldId id="364" r:id="rId28"/>
    <p:sldId id="605" r:id="rId29"/>
    <p:sldId id="606" r:id="rId30"/>
    <p:sldId id="607" r:id="rId31"/>
    <p:sldId id="608" r:id="rId32"/>
    <p:sldId id="609" r:id="rId33"/>
    <p:sldId id="610" r:id="rId34"/>
    <p:sldId id="612" r:id="rId35"/>
    <p:sldId id="611" r:id="rId36"/>
    <p:sldId id="613" r:id="rId37"/>
    <p:sldId id="628" r:id="rId38"/>
    <p:sldId id="629" r:id="rId39"/>
    <p:sldId id="630" r:id="rId40"/>
    <p:sldId id="631" r:id="rId41"/>
    <p:sldId id="632" r:id="rId42"/>
    <p:sldId id="663" r:id="rId43"/>
    <p:sldId id="633" r:id="rId44"/>
    <p:sldId id="634" r:id="rId45"/>
    <p:sldId id="635" r:id="rId46"/>
    <p:sldId id="636" r:id="rId47"/>
    <p:sldId id="637" r:id="rId48"/>
    <p:sldId id="638" r:id="rId49"/>
    <p:sldId id="639" r:id="rId50"/>
    <p:sldId id="640" r:id="rId51"/>
    <p:sldId id="641" r:id="rId52"/>
    <p:sldId id="642" r:id="rId53"/>
    <p:sldId id="643" r:id="rId54"/>
    <p:sldId id="644" r:id="rId55"/>
    <p:sldId id="645" r:id="rId56"/>
    <p:sldId id="614" r:id="rId57"/>
    <p:sldId id="646" r:id="rId58"/>
    <p:sldId id="647" r:id="rId59"/>
    <p:sldId id="648" r:id="rId60"/>
    <p:sldId id="649" r:id="rId61"/>
    <p:sldId id="650" r:id="rId62"/>
    <p:sldId id="651" r:id="rId63"/>
    <p:sldId id="652" r:id="rId64"/>
    <p:sldId id="622" r:id="rId65"/>
    <p:sldId id="653" r:id="rId66"/>
    <p:sldId id="654" r:id="rId67"/>
    <p:sldId id="655" r:id="rId68"/>
    <p:sldId id="656" r:id="rId69"/>
    <p:sldId id="665" r:id="rId70"/>
    <p:sldId id="664" r:id="rId71"/>
    <p:sldId id="667" r:id="rId72"/>
    <p:sldId id="666" r:id="rId73"/>
    <p:sldId id="657" r:id="rId74"/>
    <p:sldId id="669" r:id="rId75"/>
    <p:sldId id="670" r:id="rId76"/>
    <p:sldId id="671" r:id="rId77"/>
    <p:sldId id="668" r:id="rId78"/>
    <p:sldId id="673" r:id="rId79"/>
    <p:sldId id="674" r:id="rId80"/>
    <p:sldId id="675" r:id="rId81"/>
    <p:sldId id="676" r:id="rId82"/>
    <p:sldId id="677" r:id="rId83"/>
    <p:sldId id="489" r:id="rId84"/>
    <p:sldId id="490" r:id="rId85"/>
    <p:sldId id="491" r:id="rId86"/>
    <p:sldId id="678" r:id="rId87"/>
    <p:sldId id="492" r:id="rId88"/>
    <p:sldId id="672" r:id="rId89"/>
    <p:sldId id="658" r:id="rId90"/>
    <p:sldId id="659" r:id="rId91"/>
    <p:sldId id="660" r:id="rId92"/>
    <p:sldId id="661" r:id="rId93"/>
    <p:sldId id="662" r:id="rId9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480" userDrawn="1">
          <p15:clr>
            <a:srgbClr val="A4A3A4"/>
          </p15:clr>
        </p15:guide>
        <p15:guide id="3" pos="2928">
          <p15:clr>
            <a:srgbClr val="A4A3A4"/>
          </p15:clr>
        </p15:guide>
        <p15:guide id="4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55" autoAdjust="0"/>
    <p:restoredTop sz="92563" autoAdjust="0"/>
  </p:normalViewPr>
  <p:slideViewPr>
    <p:cSldViewPr showGuides="1">
      <p:cViewPr varScale="1">
        <p:scale>
          <a:sx n="150" d="100"/>
          <a:sy n="150" d="100"/>
        </p:scale>
        <p:origin x="2028" y="88"/>
      </p:cViewPr>
      <p:guideLst>
        <p:guide orient="horz" pos="2112"/>
        <p:guide orient="horz" pos="480"/>
        <p:guide pos="2928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1-09T21:28:05.6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7750 8744 565 0,'0'0'12'0,"0"0"2"0,0 0 1 0,0 0 2 0,0 0-17 0,0 0 0 0,0 0 0 0,33 3 0 16,26-3 37-16,-32 0 4 0,-51 3 1 0,3-3 0 16,6 0 2-16,6 2 1 0,1-2 0 0,8 0 0 15,0 0 5-15,0 0 1 0,0 0 0 0,0 0 0 16,11 0-11-16,-2-2-1 0,-9 2-1 0,0 0 0 15,9-3-3-15,-3 3-1 0,0-3 0 0,-6 3 0 16,0 0 10-16,6-5 1 0,0 5 1 0,-6 0 0 16,0 0-5-16,0 0-1 0,6-5 0 0,-6 5 0 15,0 0 15-15,0 0 2 0,0 0 1 0,0 0 0 16,12 0-2-16,-12 0-1 0,0 0 0 0,0 0 0 0,6-3-18 16,-6 3-3-16,0 0-1 0,0 0 0 0,0 0-8 0,0 0-1 15,0 0-1-15,0 0 0 0,-6-2-3 0,6 2-1 16,0 0 0-16,0 0 0 0,0 0 1 0,0 0 0 15,0 0 0-15,0 0 0 0,-3 0-2 0,-6 2 0 16,0-2 0-16,3 3 0 0,6-3-6 0,0 0 0 16,-12 0-1-16,0 0 0 0,12 0-1 0,-9 3 0 15,-2-3 0-15,2 2 0 16,0-2 2-16,0 0 1 0,3 0 0 0,-3 0 0 0,-6 0-4 0,6 3-1 16,-3-3 0-16,3 0 0 0,-3 0-8 0,-3 0 12 15,1 0-12-15,2 0 12 0,0 0-12 0,0-3 10 16,-9 3-10-16,6 0 10 0,3-2-2 0,0 2-8 0,-6-3 12 0,1 3-4 15,-1-3-8-15,0 3 10 0,3 0-10 16,0 0 10-16,-6 0-10 0,3 0 8 16,3 0-8-16,1 0 8 0,-1 0-8 0,0 0 0 0,0 0 9 0,0 0-9 15,3 0 0-15,-6 0 0 0,3 0 0 0,-2 3 0 16,2-3 11-16,-3 0-3 0,0 0 0 0,0 3 0 16,3-3-8-16,-3 0 0 0,1 0 0 0,-1 0 0 15,0 0 0-15,0 2 0 0,0-2 0 0,0 0 0 16,-3 3 0-16,4-1 0 0,-4 1 0 0,0-3 0 15,3 3 0-15,-3-3 0 0,0 2 0 0,3-2 0 16,-2 3 0-16,2-3 0 0,-3 0 0 0,3 0 0 16,3 0 0-16,0 0 0 0,0 0 0 0,-2 0 0 15,5 0 0-15,-3 0 0 0,3 3 0 0,-3-3 0 0,3 0 0 16,0 2 0-16,-3-2 10 0,3 0-10 0,0 0 0 16,-2 0 0-16,2 0 0 0,-3 3 0 0,-3-3 0 0,0 3 0 15,3-3 0-15,-3 0 0 0,3 0 0 0,1 2 0 16,-1-2 0-16,3 0 0 0,0 0 0 0,0 3 0 15,0-3 0-15,-3 0 0 0,6 3 0 0,-3-3 0 16,0 2 0-16,4-2 0 0,-1 0 0 0,-3 0 0 16,3 0 0-16,0 0 0 0,-3 0 0 0,3 3 0 15,0-3 0-15,-3 0 0 0,3 0 0 0,-3 0 0 16,3 0 0-16,-3 3 0 0,1-3 0 0,2 0 0 16,0 0 0-16,0 0 0 0,3 0 0 0,-3 0 0 0,3 0 0 15,-3 0 0-15,6 0 0 0,-3-3-9 0,6 3 9 0,-6 0 0 16,0 0 0-16,0 0 0 0,0-3 0 0,3 3 0 15,-3-2 0-15,0 2 0 0,0 0 0 0,0 0 0 16,1 0 0-16,-1 0 0 0,3 0 0 0,3 0 0 16,0 0 0-16,-6 0 0 0,0 0 0 0,0 0 0 15,6 0 10-15,0 0-2 0,0 0-8 0,0 0 12 16,0 0-12-16,0 0 0 0,0 0 0 0,0 0 0 16,0 0 0-16,0 0 0 0,0 0 0 0,0 0 0 15,0 0 0-15,0 0 0 0,6 0 0 0,0 2 0 16,-6-2 0-16,9 0 0 0,-3 3 0 0,-1-3 0 15,4 0 0-15,-3 0 0 0,3 0 0 0,0 3 0 16,-3-3 0-16,3 0 0 0,3 0-8 0,-3 0 8 16,6 0 0-16,-3 2 0 0,0-2 0 0,3 0 0 15,-1 0 0-15,1 0 0 0,0 0 0 0,6 0 0 16,-3 0 0-16,3 0 0 0,0 0 0 0,-1 0 0 16,4 0 0-16,3 0 0 0,0 0 0 0,0 0 0 0,-4 0 0 0,4 0 0 15,-3 0 0-15,3 3 0 0,0-3 0 0,-1 2 0 16,1 1 0-16,0-3 0 0,-3 3 0 0,5-3-10 15,-2 0 10-15,-3 0-8 0,3 0 8 0,-3 0 0 16,0-3 0-16,-1 3 0 0,4 0 0 0,-3 0 0 16,0 0 0-16,0 0 0 0,-1 0 0 0,1 0 0 15,-3 0 0-15,3 0 0 0,0-3 0 0,-1 3 0 16,-2 0 0-16,6-2 0 0,-3 2 0 0,0-3 0 16,0 3 0-16,-1 0 0 0,1 0 0 0,0 0 0 0,-3 0 0 15,3 0 0-15,-4 0 0 0,1 0 0 0,3 3 0 16,-6-3 0-16,0 2 0 0,0-2 0 0,2 0 0 0,1 0 0 15,-3 0 0-15,3 0 0 0,-3 0 0 0,3 0 0 16,-6 0 0-16,-1 0 0 16,-2 0 0-16,3-2 0 0,0 2 0 0,0-3 0 0,0 1 0 15,-3-1 0-15,0 3 0 0,3-3 0 0,-3 1 0 0,-4-1 0 16,1 0 0-16,0 1 0 0,3-1 0 0,0 0 0 16,-3 3 0-16,0-2 11 0,3-1-11 0,3 3 12 15,-6-3-12-15,0 3 0 0,0 0 0 0,-3 0-11 16,5 0 11-16,-5 0 0 0,-6 0 0 0,0 0 0 15,0 0 8-15,0 0 1 0,0 0 0 0,0 0 0 16,0 0-9-16,0 0 0 0,0 0 0 0,0 0 0 16,0 0 0-16,0 0 0 0,0 0 0 0,0 0 0 15,0 0 8-15,0 0-8 0,0 0 8 0,0 0-8 16,0 0 0-16,0 0 0 0,0 0 8 0,0 0-8 0,6 3 0 16,-6-3 0-16,0 0 0 0,0 0 0 0,0 0 0 0,0 0 0 15,0 0 0-15,0 0 0 0,0 0 0 0,0 0 0 16,0 0 0-16,0 0 0 0,0 0-10 0,-6 0-4 15,6 0-1-15,0 0 0 16,0 0-97-16,0 0-19 0,0 0-4 0</inkml:trace>
  <inkml:trace contextRef="#ctx0" brushRef="#br0" timeOffset="19283.9503">6235 9573 896 0,'0'0'20'0,"0"0"4"0,-6 2 0 0,0-2 1 15,0 0-25-15,0 3 0 0,0-3 0 0,0 0 0 16,6 0 26-16,-6 3 0 0,3-3 0 0,-3 0 0 0,0 0 24 16,0 2 5-16,0 1 1 0,0 0 0 0,3-3 6 15,-3 0 2-15,6 0 0 0,-3 2 0 0,-2 1 15 0,2 2 3 16,0 0 1-16,3-5 0 0,0 0 1 0,-3 3 1 15,0 2 0-15,3-5 0 0,0 0-52 0,0 0-10 16,-3 8-3-16,0-2 0 0,3-6 4 0,0 0 0 16,-3 7 0-16,0-1 0 0,3-6 1 0,0 0 1 15,0 0 0-15,0 0 0 0,0 0-6 0,0 8-2 16,0-8 0-16,0 0 0 0,0 0 2 0,0 0 0 16,0 0 0-16,0 0 0 0,0 0-8 0,0 0 0 15,0 0-1-15,0 0 0 0,0 0 1 0,0 0 1 16,0 0 0-16,0 0 0 0,0 0-4 0,0 0-1 15,0 0 0-15,0 0 0 0,0 0 10 0,0 0 2 0,0 0 0 16,0 0 0-16,0 0 9 0,0 0 3 0,0 0 0 0,0 0 0 16,0 0-17-16,0 0-3 0,0 0-1 0,0 0 0 15,0 0 1-15,0 0 1 0,0 0 0 0,0 0 0 16,0 0 22-16,0 0 4 0,0 0 1 0,0 0 0 16,0 0-40-16,0 0-8 0,0 0-2 0,0 0 0 15,0 0 10-15,0 0 14 0,-6 2-3 0,6-2-1 16,0 0-10-16,0 0 0 0,-3 0 9 0,3 0-9 15,0 0 11-15,0 0-3 0,-3 0 0 0,3 0 0 16,0 0 4-16,0 0 1 0,-6 3 0 0,6-3 0 16,-3 0-1-16,3 0-1 0,0 0 0 0,0 0 0 15,-3 0-11-15,3 0 0 0,0 0 0 0,0 0 0 16,0 0 8-16,0 0 8 0,0 0 3 0,0 0 0 16,0 0-6-16,0 0-1 0,0 0 0 0,0 0 0 15,0 0-4-15,0 0-8 0,0 0 11 0,0 0-11 16,0 0 10-16,0 0-10 0,0 0 8 0,0 0-8 0,0 0 8 15,0 0-8-15,6 8 0 0,3-3 8 0,-9-5-8 16,9 6 0-16,3-4 0 0,-3-2 0 0,2 0 0 0,1 0 0 16,0 0 0-16,3-2 0 0,0 2 0 0,0 0 0 15,0-3 0-15,3 0 0 0,-3 1 0 0,-1-1 0 16,7 0 0-16,-3 1 0 0,3-1 0 0,0 0 0 16,0 1 0-16,-1-1 0 0,1 3 0 0,3-3 0 15,-3 1 0-15,0-4 0 0,0 6 0 0,-1-2 0 16,1-3 0-16,0 2 0 0,0 0 0 0,3 3 0 0,-3-2 0 15,2-1 0-15,1-2 0 0,-3-1 0 0,-3 4 0 0,3 2 0 16,3-6 0-16,-4 4 0 0,1-3 0 0,-3 2 0 16,0 0 0-16,0 1 0 0,-3-4 0 15,3 4 0-15,-4-1 0 0,1 0 0 0,-3 1 0 0,0-1 0 16,0-2 0-16,-3 2 0 0,3 0 0 0,-3 1 0 16,0-1 0-16,-3 1 0 0,6 2 0 0,-6-3 0 15,-1 0 0-15,1 1 0 0,0-1 0 0,0 0 0 16,0 1 0-16,-6 2 0 0,9 0 0 0,-3 0 0 15,3-3 0-15,0 3 0 0,0 0 8 0,0 0-8 16,-3 0 0-16,3-3 0 0,3 3 0 0,-3 0 0 16,0 0 0-16,-1 0 0 0,4 0 0 0,0-5 0 15,-3 5 0-15,0-3 0 0,0 1 0 0,3 2 0 16,3 0 0-16,0-3 0 0,-3 0 0 0,3 3 0 16,2 0 0-16,1-2 0 0,-6-1 0 0,0 1 0 15,3-1 0-15,-3 0 0 0,0 1 0 0,3 2 0 16,-3-6 0-16,-1 4 0 0,1-1 0 0,0 0 0 0,-3-2 0 0,0 2 0 15,3-2 0-15,0 5 0 0,-6-2 0 0,3 2 0 16,0-3 0-16,-3 3 0 0,0-3 0 0,-6 3 10 16,0 0-10-16,6-2 10 0,0 2-10 0,-6 0 8 15,0 0-8-15,0 0 8 0,0 0-8 0,0 0 0 16,0 0 9-16,0 0-9 0,0 0 0 0,0 0 8 16,0 0-8-16,0 0 0 0,0 0 0 0,0 0 0 15,0 0 0-15,0 0 8 0,0 0-8 0,0 0 0 0,0 0 0 16,6 0 0-16,2 0 0 0,-8 0 0 0,0 0 0 0,0 0 8 15,0 0-8-15,0 0 0 0,0 0 0 0,0 0 8 16,0 0-8-16,0 0 0 0,0 0 0 0,0 0 8 16,-5 0-8-16,5 0 0 0,0 0 0 0,0 0 0 15,0 0 0-15,0 0 0 0,0 0 0 0,0 0-977 16,8 0-198-16</inkml:trace>
  <inkml:trace contextRef="#ctx0" brushRef="#br0" timeOffset="33081.8018">6151 10581 424 0,'0'0'9'0,"0"0"3"0,0 0 0 0,-3 0 0 16,-2 2-12-16,5-2 0 0,-3 0 0 0,-3-2 0 0,0 2 19 0,6 0 1 15,-6 0 1-15,3 0 0 0,-3-3 23 0,6 3 4 16,0 0 0-16,0 0 1 0,-3 3 2 0,-3-1 0 16,6-2 0-16,0 0 0 0,0 0 21 0,0 0 4 15,0 0 0-15,0 0 1 0,0 0 26 0,0 0 5 16,0 0 0-16,0 0 1 0,0 0-21 0,0 0-5 15,0 0-1-15,0 0 0 0,0 0-18 0,0 0-4 16,0 0-1-16,0 0 0 0,0 0-10 0,0 0-1 16,0 0-1-16,0 0 0 0,0 0 7 0,0 0 2 0,-3-5 0 15,3 5 0-15,0-3-11 0,-3 1-1 0,-3-1-1 0,3 0 0 16,-3 1-3-16,3-1-1 0,3 3 0 0,-3-2 0 16,-3 2-3-16,3 0 0 0,3 0 0 0,-6 0 0 15,6 0-12-15,-3 0-4 0,-3 0 0 0,6 0 0 16,0 0-4-16,-3 2-2 0,-3 1 0 0,6-3 0 15,0 0-14-15,0 0 11 0,-6 0-11 0,3 2 10 16,0-2-10-16,3 0 10 0,0 0-10 0,0 0 10 16,-3 3-2-16,3-3-8 0,0 0 12 0,0 0-4 15,0 0 1-15,0 0 0 0,0 0 0 0,0 0 0 16,0 0 3-16,0 0 0 0,0 0 0 0,0 0 0 16,0 0-12-16,0 0 10 0,0 0-10 0,0 0 10 15,0 0-10-15,0 0 0 0,0 0 0 0,0 8 0 16,0-8 8-16,0 0-8 0,0 0 0 0,0 0 8 15,0 0-8-15,0 0 0 0,0 0 0 0,0 0 8 16,3 5-8-16,-3-5 0 0,0 0 0 0,0 0 0 0,0 0 0 16,0 0 0-16,6 6 0 0,-6-6 0 0,0 0 0 15,0 0 0-15,0 0 0 0,0 0 0 0,0 0 0 0,0 0 0 16,0 0 8-16,0 0-8 0,0 0 8 0,0 0-8 16,0 0 12-16,0 0-4 0,0 0-8 0,0 0 8 15,0 0-8-15,0 0 8 0,0 0-8 0,9 2 10 16,-9-2-10-16,0 0 10 0,6 0-10 0,-6 0 0 15,0 0 9-15,0 0-9 0,0 0 8 0,9 0-8 16,0 0 8-16,-9 0-8 0,6 3 8 0,0-3-8 16,3 3 10-16,-3-3-10 0,0 0 11 0,0 0-11 15,3 0 12-15,-3 0-12 0,3 0 10 0,0 2-10 0,-1-2 8 16,-2 0-8-16,0 0 8 0,3 0-8 0,0 0 0 0,0 0 8 16,0 0-8-16,0-2 0 15,0 2 0-15,0 2 8 0,0-2-8 0,3 0 8 0,-3 0-8 0,0 0 8 16,2 0-8-16,-2 0 0 0,0 0 0 0,3 0 8 15,0 0-8-15,0 3 0 0,0-3 0 0,0 0 0 16,3 3 9-16,0-1-9 0,-3 1 10 0,-1-3-10 16,4 2 0-16,-3-2 0 0,0 3 0 0,0 0 0 15,-3-3 8-15,6 2-8 0,-3 1 0 0,0 0 0 16,-3-3 8-16,2 2-8 0,1-2 0 0,0 3 0 16,0-3 0-16,0 0 0 0,0 0 0 0,0 0 0 15,0 0 0-15,3 0 8 0,-6 0-8 0,6 0 0 0,-4 3 0 16,4-3 0-16,0 2 0 0,0 1 0 0,-3-3 0 15,0 0 0-15,0 0 0 0,3 3 0 0,-3-3 8 0,-1 2-8 16,4-2 0-16,0 0 0 0,0 3 0 0,0-3 0 16,-3 2 0-16,3-2 0 0,0 0 0 0,-3 0 0 15,2 0 0-15,-2 0 0 0,0 0 0 0,0 0 0 16,0 0 0-16,0 0 0 0,0-2 0 0,0 2 0 16,0 2 0-16,-3-2 0 0,3-2 0 0,-1 2 0 15,1-3 0-15,0 3 0 0,-3 0 0 0,3-2 0 16,3-1 0-16,-3 3 0 0,0 0 0 0,0-3 0 15,0 3 0-15,0-2 0 0,2-1 0 0,-2 3 0 16,-6-3 0-16,6 3 0 0,3 0 0 0,-3-2 0 16,-3 2 0-16,0-3 0 0,3 0 0 0,0 3 0 0,3-2 0 0,-7 2 0 15,1-3 0-15,0 0 0 0,6 3 0 16,0-2 0-16,-3 2 0 0,-3-3 0 0,3 3 0 16,3 0 0-16,-3-2 0 0,0 2 0 0,-4 2 0 0,4-2 0 15,0 0 0-15,0 0 8 0,0 0-8 0,0 0 0 16,0 0 0-16,0 0 0 0,0 0 0 0,0-2 0 15,0 2 0-15,2 0 0 0,-2 0 0 0,0 0 0 16,-3 0 0-16,3 0 0 0,3-3 0 0,0 0 0 16,-3 1 0-16,-3 2 0 0,0-3 0 0,2 3 0 15,1-3 8-15,-3 3 0 0,0-2-8 0,0 2 12 16,6-3-12-16,-6 3 0 0,3 0-9 0,-3 0 9 16,0 0 0-16,3 0 0 0,-3 0 0 0,0 0 0 15,-1 0 0-15,1 0 0 0,0 0 0 0,0 0 10 16,0 0-10-16,0 0 0 0,0 0 0 0,-3-3 0 15,3 1 0-15,3 2 0 0,-6-3 0 0,3 3 0 0,0-3 0 0,3 3 0 16,-4 0 0-16,1-2 0 0,3 2 0 0,-3 0 0 16,3-3 0-16,-3 3 0 0,0 0 0 0,3 0 0 15,0 0 0-15,0-3 0 0,-3 3 0 0,0 0 0 16,2 0 0-16,-2-2 0 0,6 2 0 0,-3-3 0 16,-3 1 0-16,3 2 0 0,-3 0 0 0,-9 0 0 15,6-3 0-15,3 0 0 0,0 1 0 0,-3-1 0 16,3 0 0-16,-9 3 8 0,0 0-8 0,6 0 8 15,3-2-8-15,-9 2 8 0,0 0-8 0,8 0 12 16,1 0-12-16,-3 0 12 0,-6 0-4 0,0 0-8 0,0 0 12 16,6 2-4-16,-6-2-8 0,0 0 10 0,0 0-10 0,0 0 10 15,0 0-10-15,6 3 0 0,-6-3 0 16,0 0 0-16,0 0 0 0,0 0 0 16,0 0 0-16,0 0 8 0,0 0-24 0,0 0-6 0,0 0-1 0,0 0-997 15,0 0-199 1</inkml:trace>
  <inkml:trace contextRef="#ctx0" brushRef="#br0" timeOffset="43967.2905">6166 11446 768 0,'0'0'21'0,"0"0"7"0,0 0-28 0,0 0 0 0,0 0 0 0,0 0 0 16,0 0 45-16,0 0 4 0,0 0 1 0,0 0 0 15,0 0 8-15,0 0 2 0,0 0 0 0,0 0 0 16,0 0 2-16,0 0 1 0,-6-3 0 0,6 3 0 16,0 0 4-16,0 0 1 0,-3-2 0 0,3 2 0 15,0 0-12-15,0 0-1 0,0 0-1 0,0 0 0 16,0 0 4-16,0 0 1 0,0 0 0 0,0 0 0 16,0 0 3-16,0 0 1 0,0 0 0 0,0 0 0 15,0 0-11-15,0 0-3 0,0 0 0 0,0 0 0 16,0 0-14-16,0 0-3 0,0 0-1 0,0 0 0 15,0 0-6-15,0 0-1 0,0 0 0 0,0 0 0 16,0 0 4-16,0 0 0 0,0 0 0 0,0 0 0 0,0 0-16 16,0 0-2-16,0 0-1 0,0 0 0 0,0 0 3 15,0 0 1-15,0 0 0 0,0 0 0 0,0 0-13 0,0 0 11 16,0 0-11-16,0 0 10 0,0 0-10 0,0 0 0 16,0 0 0-16,0 0 0 0,0 0 0 0,0 0 0 15,0 0 0-15,0 0 0 0,0 0 0 0,0 0 0 16,0 0 0-16,0 0 0 0,0 0 0 0,0 0 0 15,0 0 9-15,0 0-9 0,9 0 11 0,-9 0-3 16,6-3 0-16,0 0 0 0,3 1 2 0,-3 2 0 16,3 0 0-16,0 0 0 0,-3 0-10 0,3 0 0 15,0 0 0-15,3 0 8 0,-3 0 5 0,3-3 1 16,-4 3 0-16,1 0 0 0,0 0-14 0,0 0 0 0,3 0 0 0,0-3 0 16,3 1 0-16,-3-1 0 0,0 3 0 0,3-3 0 15,2 1 9-15,-2-1-1 0,0 3 0 0,0-3 0 16,3 1-8-16,-3-1-9 0,3 1 9 0,-3 2-13 15,0-3 13-15,2 0 0 0,1 3 0 0,-3-2 0 16,0-1 0-16,3 3 0 0,3-3 0 0,-3 1 0 16,-4-1 0-16,1 0 0 0,0 1 0 0,3-1 0 15,-3 0 0-15,0 3 0 0,-3-2 0 0,3-1 0 16,-1 1 0-16,1-4 10 0,0 4-10 0,0-1 8 16,0 0-8-16,-3 1 0 0,3-1 0 0,-3 3 0 15,0-3 0-15,0 1 0 0,-1 2 0 0,1-3 0 16,-3 0 0-16,3 1 0 0,0 2 0 0,-3-3 8 0,0 0-8 15,3-2 0-15,-3 5 0 0,0-5 8 0,3 2-8 16,0 1 0-16,-7-1 0 0,7 0 0 0,0 1 0 0,-3-1 8 16,0 0-8-16,0 1 0 0,0 2 0 0,3 0 8 15,3-3-8-15,-3 3 0 0,-3-3 8 0,0 3-8 16,5-2 8-16,1 2-8 0,-6-3 0 0,0 0 0 16,0 1 0-16,0-1 0 0,9 1 0 0,-6 2 0 15,-3-3 8-15,3 0-8 0,0 1 0 0,-4-1 0 16,4-2 0-16,-3 2 0 0,6 0 0 0,-3 1 0 15,0-1 0-15,-3-2 0 0,3 2 0 0,0 1 0 16,3 2 0-16,-3-3 0 0,2-2 0 0,-2 5 0 0,3-3 0 16,0 3 0-16,0-3 0 0,0 1 8 0,0 2-8 0,3-3 0 15,-4 3 8-15,1-3-8 16,0 3 0-16,3-2 8 0,-3-1-8 0,0 3 0 16,-6-3 0-16,3 1 0 0,0-1 0 0,0-2 0 0,-4 2 0 0,4-2 0 15,-3 2 0-15,3 1 0 0,-3-1 0 0,3-2 0 16,0 2 0-16,0 0 0 0,0 3 0 0,0-2 0 15,0-4 0-15,-1 4 0 0,1 2 0 0,-3-3 0 16,3 0 0-16,-3 1 8 0,3 2-8 0,-3-3 0 16,0 3 0-16,3 0 0 0,-6 0 8 0,3-2-8 15,0 2 0-15,0-3 0 0,-3 3 0 0,5 0 0 16,-5-3 0-16,3 3 0 0,0 0 8 0,-3-2-8 16,3 2 0-16,-3 0 0 0,3-3 0 0,0 3 8 15,-6-3-8-15,3 1 0 0,3 2 0 0,3 0 0 16,0 0 0-16,-3-3 0 0,-4 3 0 0,4-3 0 0,6 3 0 15,-6 0 0-15,-3-2 0 0,3-1 8 0,3 3-8 16,0-3 0-16,0 3 0 0,0-2 0 0,-6-1 0 0,3 3 0 16,0-2 0-16,-9 2 0 0,8-3 0 0,1 0 0 15,3 3 0-15,-3-2 0 0,3-1 0 16,-3 3 0-16,0-5 0 0,-3 5 0 0,6 0 0 0,-6-3 0 16,-6 3 8-16,9-3-8 0,-3 1 0 0,3 2 0 15,-9 0 0-15,3-3 0 0,6 0 8 0,-4 1-8 16,1 2 0-16,0-3 8 0,-6 3-8 0,6 0 0 15,3-3 0-15,-9 3 0 0,0 0 8 0,6 0-8 16,0 0 0-16,0 0 8 0,3 0 0 0,-9 0 0 0,0 0 0 16,6 0 0-16,6 0-8 0,-3 0 12 0,-9 0-12 15,0 0 12-15,0 0-12 0,9 3 0 0,6 0 0 0,-6-1 0 16,-3-2 0-16,5 3 0 0,1-3 8 0,0 0-8 16,-3 0 0-16,0 0 0 0,6 0 0 0,-3 0 0 15,3 0 0-15,-3-3 0 0,-6 3 0 0,6 0 0 16,5 0-9-16,-5 3-1 0,-12-3 0 0,0 0-924 15,3 3-185-15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1-23T21:20:14.6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9045 6077 1080 0,'3'-15'24'0,"0"9"4"0,-3-2 2 0,3 0 0 0,0 1-30 0,-3-1 0 16,3-3 0-16,-3 3 0 0,3 0 69 0,-3 3 8 15,2 2 2-15,-2 3 0 0,0 0-18 0,0 0-3 16,0-5-1-16,-2 0 0 0,2 2 3 0,-3-2 1 15,3 5 0-15,-6-3 0 0,3 3-18 0,-3 0-4 16,-3 5-1-16,3-2 0 0,-3 2-24 0,0 3-5 16,-3 3-1-16,3-1 0 0,-3 4-8 0,0 4 0 15,-6 1 0-15,4-1 0 0,-1 3 0 0,0 0 8 0,3 3-8 0,-3 0 8 16,0 0-8-16,0 2 8 0,0-2-8 0,3 5 8 16,3 3 0-16,-2 2-8 0,2 1 12 0,3 2-4 15,3 3 16-15,0-3 2 0,0 0 1 0,6 0 0 16,0 0 5-16,0 0 0 0,3-5 1 0,0 2 0 15,0-5-13-15,2 3-4 0,4 0 0 0,-3 2 0 16,3-8-16-16,0 1 10 0,3-3-10 0,0-6 8 16,0-2-8-16,0-3 0 0,0 0 9 0,-1-2-9 15,-2-3 8-15,3 0-8 0,-3-3 10 0,0-2-10 16,3 0 0-16,-3-1 0 0,0 1 0 0,-12-3-684 16,12-3-141-16</inkml:trace>
  <inkml:trace contextRef="#ctx0" brushRef="#br0" timeOffset="966.1654">9557 6062 1370 0,'-9'-22'39'0,"9"22"8"0,-3 6-38 0,-3-1-9 0,3 0 0 0,3-5 0 15,-3 6 47-15,0 2 7 0,0-1 2 0,3 4 0 16,0 0-18-16,-3-1-3 0,3-2-1 0,0 3 0 16,3 2-12-16,3 3-2 0,-6-3-1 0,3 3 0 15,0 0 5-15,-3-3 0 0,6 3 1 0,-3 0 0 16,-3 2-7-16,6-2-2 0,-3-3 0 0,0 6 0 15,0-6-16-15,0 0 0 0,0 1 8 0,0-6-8 16,-3-8 0-16,2 8 0 0,4 2 0 0,-3-5-9 16,-3-5-61-16,0 0-12 0,0 0-2 0,9 0-656 15</inkml:trace>
  <inkml:trace contextRef="#ctx0" brushRef="#br0" timeOffset="1138.161">9726 6017 1378 0,'0'0'30'0,"0"13"6"0,-3 3 2 0,0 2 2 0,0 1-32 0,3-3-8 0,-3 2 0 0,3 1 0 16,-3 2 84-16,0-3 16 0,3 4 4 0,-3-1 0 15,3 3-50-15,0-3-10 0,0 0-1 0,0 0-1 16,3 3-27-16,-3 0-6 0,3-6-1 0,3 1-576 16,-3 2-116-16</inkml:trace>
  <inkml:trace contextRef="#ctx0" brushRef="#br0" timeOffset="1483.2366">9917 6652 1256 0,'-3'0'28'0,"3"0"5"0,0 8 2 0,0 2 0 0,3-2-35 0,-3 5 0 16,3 3 0-16,0 3 0 0,3-1 60 0,-3 3 6 16,-3 3 1-16,6 3 0 0,0-1-6 0,0-2-1 15,-3 2 0-15,-1 4 0 0,1-1-15 0,0 0-3 16,-3-3-1-16,3 1 0 0,-6-4-12 0,3-1-2 0,0-1-1 0,3-3 0 15,-3 3-11-15,-3-2-3 16,3 0 0-16,0-1 0 0,3-5-12 0,0 0 0 16,-6-2 0-16,3-3 0 0,3 0 0 0,-3-3 0 0,0-5 0 0,0 0 0 31,0 0-127-31,0 0-21 0,0 0-5 0</inkml:trace>
  <inkml:trace contextRef="#ctx0" brushRef="#br0" timeOffset="1772.9689">9914 6678 1584 0,'6'-10'35'0,"-6"4"7"0,3-4 2 0,3 2 0 16,0-3-36-16,0 1-8 0,0 2 0 0,0 0 0 16,5 0 36-16,1 0 4 0,0 2 2 0,0 4 0 15,3 2-23-15,0 2-5 0,3-2-1 0,0 3 0 16,-1 0 4-16,1-1 1 0,0 6 0 0,-3-2 0 15,3 2-5-15,-6 0-1 0,-3-1 0 0,3 1 0 16,-3 3 8-16,-3 0 2 0,-3 2 0 0,0 0 0 16,-3 3 19-16,-3 0 4 0,0 0 1 0,-3 0 0 15,-3 2-2-15,-3 3-1 0,3 0 0 0,-6-2 0 16,3-1-12-16,-3-2-3 0,3-2 0 0,-3-4 0 16,0 1-14-16,1-3-3 0,2-3-1 0,0-2 0 15,-3-1-30-15,3 1-7 0,3-6-1 0,0 1-674 16,3-6-135-16</inkml:trace>
  <inkml:trace contextRef="#ctx0" brushRef="#br0" timeOffset="2877.4142">10667 6583 1144 0,'0'0'25'0,"0"0"6"0,0 0 1 0,0 0 0 15,0 0-32-15,0 0 0 0,0 0 0 0,0 0 0 0,0 0 93 0,0 0 13 16,0 0 2-16,0 0 1 0,0 0-26 0,0 0-6 16,0 0-1-16,6-3 0 0,-3 1-7 0,3 2-1 15,0-3-1-15,0 0 0 0,3 3-19 0,0-2-4 16,2 2-1-16,-2 0 0 0,6 0-14 0,-3 0-2 15,0 0-1-15,-3-3 0 0,3 3-12 0,0 0-2 16,3 0-1-16,0 0 0 0,-1 0-11 0,-2 0 0 16,3 3 9-16,-3-3-9 0,3 0 0 0,-3 0 0 15,-3 0 0-15,3 0 0 16,0 0-30-16,-3 0-7 0,0 2-2 0,-1-2-633 0,-8 0-126 16</inkml:trace>
  <inkml:trace contextRef="#ctx0" brushRef="#br0" timeOffset="3099.797">10726 6750 1989 0,'3'13'56'0,"-3"-13"13"0,0 0-55 0,0 0-14 0,9 0 0 0,-3 0 0 16,3 2 32-16,3-2 4 0,-3 0 1 0,-9 0 0 15,15 0-10-15,0 0-3 16,3 3 0-16,0-3 0 0,-1 0-16 0,1 0-8 16,-3-3 0-16,3 1 8 0,3-4-8 0,-3 4 0 0,0 2 0 0,-1-3-635 31,4-2-129-31</inkml:trace>
  <inkml:trace contextRef="#ctx0" brushRef="#br0" timeOffset="4070.3426">11783 5927 1346 0,'-9'23'29'0,"9"-23"7"0,0 0 0 0,-3 14 3 0,-3-6-31 0,6-8-8 0,0 0 0 0,0 0 0 16,0 0 44-16,0 8 7 0,-3 5 1 0,6-5 1 15,0 0-20-15,3 5-4 0,-6-2-1 0,3 2 0 16,6 0-5-16,-6 0-2 0,0 0 0 0,0-2 0 16,0 2-1-16,0 0-1 0,0 3 0 0,-3-2 0 15,0-1-11-15,0-3-8 0,3 1 12 0,-3-3-12 16,-3 2 0-16,6-2 0 0,-3-8 0 0,3 8 0 31,0-2-48-31,-3-6-11 0,0 0-1 0</inkml:trace>
  <inkml:trace contextRef="#ctx0" brushRef="#br0" timeOffset="4231.6928">11965 5927 1250 0,'-6'-16'35'0,"6"21"9"0,0 16-36 15,-3-2-8-15,3-3 0 0,-3 0 0 0,0 2 67 0,0 1 11 16,3-6 2-16,-3 3 1 0,3 0-21 0,0-1-5 0,-3 1-1 0,0 3 0 16,3-3-37-16,0 2-7 0,0-2-2 0,3 0 0 15,0-3-21-15,0 3-5 0,0 0-1 0</inkml:trace>
  <inkml:trace contextRef="#ctx0" brushRef="#br0" timeOffset="4764.721">12506 6390 1508 0,'0'10'33'0,"-3"1"7"0,3-6 2 0,0-5 0 0,0 8-34 0,0 3-8 0,0-1 0 0,-3 3 0 15,3 3 49-15,-3-2 8 0,3-1 2 0,0 3 0 16,-3 0-19-16,3-1-4 0,3 1-1 0,-6 0 0 15,3 0 2-15,0 0 1 0,0-3 0 0,0 3 0 16,3 3-22-16,-3-6-4 0,0 3 0 0,0-3-1 16,3-3-11-16,-3 1 0 0,0 2 0 0,0-2 8 15,3-1-8-15,0-2 0 0,-3 0 0 0,0-2 0 16,0 2-26-16,0-8-1 0,0 0 0 0,0 8 0 16,0-8-59-16,0 5-12 0,0-5-2 0,0 0-656 15</inkml:trace>
  <inkml:trace contextRef="#ctx0" brushRef="#br0" timeOffset="4983.4608">12358 6665 1642 0,'0'0'46'0,"0"0"11"0,0 0-45 0,0 0-12 0,3-5 0 16,-3 5 0-16,3-6 59 0,2 1 9 0,1 2 3 0,0-2 0 15,3 2-21-15,0 1-4 0,0 2-1 0,3-3 0 16,0 3-14-16,3 0-3 0,-3-3-1 0,6 1 0 16,-1-3-19-16,1 2-8 0,-3 0 8 0,6-2-8 15,3 2-20 1,-3 1-10-16,0-4-2 0,-1 4-875 0</inkml:trace>
  <inkml:trace contextRef="#ctx0" brushRef="#br0" timeOffset="5453.4968">13108 6403 1497 0,'0'8'32'0,"3"5"8"0,-3-2 0 0,-3 2 4 0,0 0-36 0,3 0-8 0,6 6 0 0,-3-1 0 16,-3 1 62-16,6 2 10 0,-3 0 3 0,2 0 0 15,1 3-27-15,-3 0-4 0,0 0-2 0,3 2 0 16,0 1-6-16,-6-1 0 0,3 3-1 0,0-2 0 16,0-3-11-16,0 2-3 0,0-2 0 0,-3 0 0 15,0 0-21-15,0-3 9 0,0-3-9 0,0-2 0 16,-3 0 10-16,3 0-10 0,0-3 8 0,-3-2-8 15,3 2 0-15,0-5 0 0,-3 0 0 0,3-3 0 16,3-2-34-16,-3-3-12 0,0 0-2 0,0 0-559 16,0 0-111-16</inkml:trace>
  <inkml:trace contextRef="#ctx0" brushRef="#br0" timeOffset="5781.6528">13045 6382 1123 0,'0'34'24'0,"3"-26"6"0,3-8 1 0,6-3 1 0,-3 6-32 0,0-3 0 0,6 5 0 0,0-2 0 15,2 2 37-15,4-2 2 0,3 2 0 16,0 1 0-16,-3-1-9 0,3 3-2 0,-4 0 0 0,1 2 0 15,0 1 6-15,-3-1 1 0,-3 1 0 0,0 0 0 16,-3-1 1-16,-3 1 1 0,-1-1 0 0,-2 1 0 16,-3 0 33-16,0-1 6 0,-3 1 2 0,-3-1 0 15,-6 6-10-15,4-3-3 0,-7 1 0 0,0 2 0 16,-3-3-29-16,0 0-5 0,0 0-2 0,-3-2 0 16,0-1-13-16,0-2-2 0,1 0-1 0,2 0 0 15,0-3-41-15,0-2-8 0,0-6-1 0,6 3-619 16,0 0-123-16</inkml:trace>
  <inkml:trace contextRef="#ctx0" brushRef="#br0" timeOffset="6263.1721">13649 5699 1269 0,'0'0'36'0,"0"0"8"0,9 13-36 0,0 1-8 0,-3-1 0 0,9 0 0 16,-3 6 26-16,6-1 3 0,0 3 1 0,3 6 0 15,8 12 6-15,-2 4 2 0,3-1 0 0,0-2 0 16,-4 5-3-16,1-3-1 0,-3-2 0 0,-3-1 0 15,3 1-3-15,-6 0-1 0,-4 0 0 0,-2-1 0 16,0 1 17-16,-3-3 3 0,-3 0 1 0,-3 0 0 16,-6 0 17-16,0-3 4 0,-3 3 1 0,0-2 0 15,-3 2-26-15,-3-3-6 0,0 3-1 0,-2-2 0 16,-4-3-26-16,3-1-6 0,-3 1 0 0,0-3-8 16,0-2-81-16,0-1-23 0,1-7-5 0</inkml:trace>
  <inkml:trace contextRef="#ctx0" brushRef="#br0" timeOffset="7652.8139">14590 6501 975 0,'-6'8'21'0,"6"-8"5"0,3 10 1 0,-3 1 1 0,0-11-28 0,0 0 0 0,0 0 0 0,3 8 0 15,-3-8 56-15,0 0 7 0,0 0 1 0,3 3 0 16,3-3 4-16,-6 0 2 0,0-3 0 0,3-2 0 15,0-6-21-15,-3 3-4 0,0 3-1 0,0-3 0 16,0 3-4-16,0-3-2 0,-3 2 0 0,3-2 0 16,-3 3-14-16,0 0-4 0,0-1 0 0,3 6 0 15,-3-2-11-15,-3-1-9 0,0 1 12 0,6 2-12 16,0 0 13-16,-6 2-4 0,0 1-1 0,6-3 0 16,-6 2-8-16,0 4 0 0,0-1 0 0,3 0 0 15,-3 3 0-15,6-8 0 0,0 0-9 0,0 8 9 16,-3 0 0-16,3-8 0 0,3 8-8 0,0-3 8 0,0 3 0 0,-3-8 0 15,0 0 0-15,6 0 0 0,3 0 9 0,-3-2 6 16,0-4 1-16,-3 1 0 0,3-3 20 0,-3 0 4 16,-3 0 0-16,0-2 1 0,0 2-13 0,0 2-4 15,0 6 0-15,0 0 0 0,-3-2-14 0,3 2-10 16,0 0 12-16,-6-3-12 0,0 1-13 0,6 2-10 16,0 0-1-16,0 0-604 15,0 0-120-15</inkml:trace>
  <inkml:trace contextRef="#ctx0" brushRef="#br0" timeOffset="8001.2604">14593 6821 1476 0,'0'0'32'0,"0"0"8"0,-3 3 0 0,3-3 1 0,0 0-33 0,-9 0-8 15,3 0 0-15,0 0 0 0,3 0 73 0,0-3 13 16,0 0 2-16,0-2 1 0,3 0-33 0,-3-1-6 16,6 1-2-16,-3 3 0 0,-3-1-4 0,3 3-2 15,3-3 0-15,0 1 0 0,-3 2-12 0,6 0-2 16,0 2-1-16,3-2 0 0,-3 6-10 0,3-1-1 0,-3-3-1 16,3 4 0-16,3 2-7 0,-3 0 0 15,-3-3-8-15,6 0 12 0,-4 0 4 0,1 3 1 16,0 0 0-16,0 3 0 0,-3 2 7 0,0-2 0 15,0 2 1-15,-6 3 0 0,0-3 0 0,3 6 0 0,-6-4 0 0,0 4 0 16,-3 0 2-16,-3 2 0 0,0 0 0 0,-3 0 0 16,0 0-10-16,1-2-1 0,-7-1-1 0,6 1 0 15,-3-1-15-15,0-2 0 0,-3-3 0 0,0 1 0 32,3-1-104-32,4-5-23 0,-1 0-5 0</inkml:trace>
  <inkml:trace contextRef="#ctx0" brushRef="#br0" timeOffset="11256.6872">16200 6572 1354 0,'-6'-24'38'0,"6"24"10"0,-6 3-39 0,0 0-9 0,3-3 0 0,-2 0 0 16,2-6 53-16,-3-1 9 0,3-1 2 0,0-3 0 15,0 0-12-15,0 1-3 0,0 2 0 0,0-3 0 16,0-2-29-16,3 0-5 0,-3 5-2 0,0-3 0 15,0-2-4-15,0 3-1 0,0-1 0 0,0 3 0 16,0 3 2-16,0-1 0 0,-3 4 0 0,6 2 0 16,-6 2-2-16,0 6 0 0,0 6 0 0,0-1 0 15,-3 0-8-15,3 6 0 0,3-1 0 0,-6 3-11 16,3 0 11-16,3 3-8 0,0-3 8 0,1 1-8 16,-1-1 8-16,0 0 0 0,3-3 0 0,3-2-8 15,0-2 8-15,-1-1 0 0,1 0 0 0,0-2-8 0,3 2 8 16,0-5 0-16,3-3 8 0,-3 0-8 0,3 1 19 0,0-4-1 15,0-10 0-15,0 3 0 0,0-3 8 0,0 3 2 16,0-6 0-16,3 1 0 0,-3 4-9 0,-1-7-2 16,4-5 0-16,-3-1 0 0,-3 8-17 15,0-2 10-15,0-3-10 0,0 3 8 0,-3 3-8 0,0-1 0 16,-3 3 0-16,3 0 0 0,-3 3 0 0,0 0 0 16,0 5 9-16,0 0-9 0,0 0 14 0,0 0-2 15,0 0 0-15,0 0 0 0,0 13-12 0,3-3 0 16,0 4 0-16,3-4 0 0,-3 3 0 0,3 1 0 0,0-4 8 15,3 1-8-15,3-3 0 0,0-3-10 16,-3-2 2-16,2 5 0 0,4-3-14 0,0-5-2 0,-3-3-1 0,-3-2 0 16,6 2-11-16,-3-2-3 0,3-3 0 0,-6-3 0 15,3 1-1-15,-1-3-1 0,1-1 0 0,0-7 0 16,-3-3-38-16,0-2-7 0,0 0-2 0,3-1-588 16</inkml:trace>
  <inkml:trace contextRef="#ctx0" brushRef="#br0" timeOffset="11442.2479">16516 5863 939 0,'0'0'20'0,"0"0"5"0,0 0 1 0,-3 5 1 0,3-5-27 0,-3 8 0 16,0 6 0-16,0 2 0 0,3 7 52 0,0 4 4 15,-3 2 2-15,0-3 0 16,3 3-1-16,0 3 0 0,-3 3 0 0,0 2 0 16,0 0 7-16,3 2 2 0,0-2 0 0,0 6 0 0,-3 2-6 0,3-6 0 0,0-7-1 0,3 0 0 15,-3 0-31-15,3-3-7 0,3 0-1 0,0-3 0 16,3-5-20-16,-3 1-8 0,3-4 0 0,0-5 0 15,3-2-129-15,-4-3-26 0,1 0-5 0</inkml:trace>
  <inkml:trace contextRef="#ctx0" brushRef="#br0" timeOffset="11739.1795">16787 6334 1576 0,'6'13'35'0,"-6"-13"7"0,-6-2 2 0,0-1 0 0,-3-5-36 0,0 3-8 16,-3 0 0-16,0-1 0 0,-6 4 80 0,3-1 13 15,9-5 3-15,-6 8 1 0,-2-3-34 0,2 6-7 16,0-3-2-16,3 5 0 0,9-5-29 0,-9 3-5 16,0 5-2-16,9-8 0 0,0 0-18 0,3 10 0 15,-6 4 0-15,6-1 0 0,3 3 0 0,3 0-11 16,6 2 11-16,-6 1-10 0,-3-1 10 0,3 1 0 0,8-6 0 16,-5 6-8-16,-6-1 8 0,3 1 0 0,6-4 0 0,-3 4 0 15,-3-1 0-15,-3 1 0 0,-6-6 0 0,3 0 0 16,0-2 17-16,-3 2 6 0,-9 1 1 0,6-4 0 15,3 3 22-15,-3-5 5 0,-3 0 1 0,-3 0 0 16,-3-3-20-16,3-2-3 0,0 2-1 0,0 1 0 16,-6-1-18-16,7-2-10 0,-1-3 10 0,3-6-10 31,0 4-41-31,3-6-15 0,0 0-2 0,6 0-661 0,-3 0-132 0</inkml:trace>
  <inkml:trace contextRef="#ctx0" brushRef="#br0" timeOffset="12020.6186">16879 6416 1609 0,'0'13'35'0,"0"1"7"0,-9-1 2 0,3 3 2 0,3 2-37 0,0 1-9 0,0-1 0 0,-3 1 0 16,0-3 61-16,6 2 11 0,9 3 1 0,-6-2 1 0,0-3-45 16,6 0-9-16,3 0-1 0,3-6-1 0,0-2-10 15,0-3-8-15,-1 1 12 0,4-6-12 0,0 5 13 0,-3-5-4 16,-3-5-1-16,0-1 0 0,6-2 16 0,-6-2 4 15,-3-1 0-15,0 3 0 0,-4 0 24 0,1-5 4 16,-3 0 2-16,-3-3 0 0,-6 3 15 0,3 0 3 16,1-3 1-16,-4 0 0 0,-3 0-6 0,-3 3-2 15,0 2 0-15,3 1 0 0,-3 4-31 0,0-2-6 16,-6 0-2-16,6 0 0 0,3 6-30 0,-3-4-16 16,1 6 1-16,2 0 1 15,3 0-131-15,0 3-27 0,0 0-4 0</inkml:trace>
  <inkml:trace contextRef="#ctx0" brushRef="#br0" timeOffset="12890.1704">17751 6451 1458 0,'0'0'32'0,"0"0"6"0,0 0 2 0,0 0 1 0,0 0-33 0,3-6-8 16,0 1 0-16,-3 5 0 0,-6-3 60 0,6 3 11 16,0 0 1-16,0 0 1 0,0 0-17 0,0 0-4 15,0 11-1-15,3 2 0 0,0 3-25 0,-6 5-5 16,-6 0-1-16,6 1 0 0,9 4-5 0,-3 0-2 16,-6-2 0-16,3 0 0 0,-3-3-13 0,6 0 0 15,0-2 8-15,-3-3-8 0,-3-3 0 0,6 0 0 16,6-5 8-16,0 0-8 0,-3-3 9 0,0-2-1 0,0-6 0 0,6 3 0 15,0-2 26-15,0 2 5 0,-7-6 1 0,7-1 0 16,0-4-12-16,3-8-3 0,-6 1 0 0,3-3 0 16,-3 5-13-16,0-3-2 0,0 1-1 0,-6-3 0 15,0 2-9-15,0 3 8 0,-3 0-8 0,3 3 8 16,-3 3-8-16,0-1 0 0,0-2 9 0,0 2-9 16,0 3 9-16,0 0-9 0,-3 3 12 0,3 0-12 15,0 5 0-15,0 0 0 0,0 0-12 0,-3 8 3 16,3 0-1-16,0 2 0 0,-3 3 0 0,3 1 0 15,3-1 1-15,3 3 0 0,0 0 0 0,0-3 0 16,0-3 9-16,0 1 0 0,2 0 0 0,4 2-8 16,0-3 8-16,-3 1 0 0,3-6-9 0,-3 1 9 15,6-1 0-15,-3-5 0 0,0-3 0 0,0 1 0 16,3-4 0-16,-4 1 0 0,-2-3 0 0,3 0 0 16,-3-2 12-16,0-1 0 0,-3 0 0 0,0-2 0 0,0 3 5 15,-3-4 2-15,0 1 0 0,-3-3 0 0,-3 3 2 0,0 0 1 16,3 0 0-16,-6-1 0 0,0 1-6 0,0 2-2 15,0 4 0-15,0-4 0 0,3 3-14 0,-3 3 0 16,0-3 8-16,3 5-8 16,3 3-20-16,0 0-6 0,-3-5-2 0,3 5 0 15,0 0-35-15,0 0-7 0,0 0-2 0,0 0 0 16,0 0-24-16,0 0-6 0,0 0-1 0,6 0 0 16,0 3-25-16,3-3-4 0,0-3-2 0,0 3-527 15</inkml:trace>
  <inkml:trace contextRef="#ctx0" brushRef="#br0" timeOffset="13184.1176">18201 6326 964 0,'0'11'21'0,"-3"-3"5"0,3-8 1 0,0 8 0 0,-3-3-27 0,3-5 0 0,-3 5 0 0,3 1 0 15,0-6 28-15,-3 10 1 0,0-2 0 0,3-8 0 16,0 13-5-16,0 1-2 0,-3-4 0 0,3 3 0 16,0-2-5-16,0 5-1 0,-3-3 0 0,3 3 0 15,3 0-1-15,0 0-1 0,0 0 0 0,6 2 0 16,-3-5 7-16,2-2 2 0,1 2 0 0,0-2 0 15,3-1 5-15,-3 1 0 0,3-3 1 0,0-6 0 16,0 1 7-16,-3-3 0 0,3-5 1 0,-6 2 0 16,3-2 18-16,0 0 3 0,-4-1 1 0,1-2 0 15,0-2 6-15,-3-4 2 0,-3 4 0 0,3-3 0 16,-6 2-3-16,3 1-1 0,-6-4 0 0,3 1 0 16,-3 2 4-16,1-2 1 0,-4 3 0 0,0-1 0 15,0 3-23-15,0 0-4 0,-3 0-1 0,3 0 0 0,0 3-29 16,0 2-11-16,0-2 0 0,0 2 9 31,0 1-99-31,3 2-20 0,0 0-4 0</inkml:trace>
  <inkml:trace contextRef="#ctx0" brushRef="#br0" timeOffset="13809.3785">18552 6453 1018 0,'0'0'22'0,"0"0"5"0,0 0 1 0,0 0 1 16,0 0-29-16,0 8 0 0,3 0 0 0,-3 5 0 15,0-2 42-15,0 2 2 0,0 3 1 0,3-3 0 0,-3 0 1 16,3-2 0-16,-3 0 0 0,0-1 0 0,3 3 4 0,0-5 1 16,0 3 0-16,0-3 0 15,-3 2-2-15,3-2 0 0,3 0 0 0,-6-8 0 0,0 0 2 0,0 0 0 16,0 0 0-16,0 0 0 0,0 0 26 0,0 0 6 15,0 0 1-15,0 0 0 0,-3 0-11 0,0 0-1 16,-3 0-1-16,0-2 0 0,3-4-28 0,-3 4-6 16,3-1-1-16,-3-5 0 0,3 3-13 0,0 0-3 15,0-3-1-15,0-3 0 0,3 6-19 0,3-3 10 16,-3-3-10-16,3 1 8 0,0-1-8 0,3 1 0 16,0-4 9-16,0 4-9 0,3-1 0 0,-3 3 0 0,3 0-12 15,-1 3 4-15,1-3 8 0,-3 5 0 0,-6 3 0 0,6-2 0 31,6-1-44-31,-12 3-8 0,9 0 0 0,3-3-1 16,0 6-150-16,0-3-29 0,0-3-7 0</inkml:trace>
  <inkml:trace contextRef="#ctx0" brushRef="#br0" timeOffset="14106.254">18787 5866 1281 0,'0'0'28'0,"0"0"5"0,0 0 2 0,3 5 2 15,3 0-29-15,-6 3-8 0,3 3 0 0,0 2 0 0,0 3 43 0,0 3 7 16,0 2 2-16,0 0 0 0,0 3-6 0,0 5-1 16,0 0 0-16,0 3 0 0,-3 2-2 0,3 3-1 15,-3 0 0-15,0 3 0 0,3 0-10 0,-3 2-1 16,0-5-1-16,0 0 0 0,0 0-11 0,-3-3-3 15,0 1 0-15,3-9 0 0,0 3-16 0,0-5 10 16,0 0-10-16,0-3 8 0,0-2-8 0,0-6 0 16,0-3 0-16,0 1 8 15,3-3-38-15,-3 0-8 0,0-8-2 0,0 0-795 16</inkml:trace>
  <inkml:trace contextRef="#ctx0" brushRef="#br0" timeOffset="14404.9229">19079 6347 1558 0,'0'0'34'0,"0"0"7"0,0 0 2 0,0 0 1 0,-6 6-35 0,3-1-9 0,-3-2 0 0,0 2 0 15,0 3 55-15,0 0 9 0,0 0 1 0,-3 0 1 16,6 0-34-16,-3 2-6 0,-3 1-2 0,6 2 0 15,-3 3 9-15,3-3 2 0,-6 0 0 0,6 3 0 0,0 0-10 16,0-3-1-16,0 1-1 0,0-1 0 0,3 0 0 0,0 0 0 16,0 0 0-16,3 1 0 0,3-4-11 0,-3-2-3 15,3 0 0-15,0 0 0 0,0 3-9 0,3-3 10 16,3-3-10-16,-3 0 10 0,-3 3-10 0,9-3 0 16,-3 1 0-16,6-4 8 15,-4 1-34-15,4 0-7 0,-6-3-2 0,3-3-605 16,3 0-122-16</inkml:trace>
  <inkml:trace contextRef="#ctx0" brushRef="#br0" timeOffset="14726.2572">19412 6361 1630 0,'-12'-3'36'0,"6"3"7"0,0 0 1 0,-3 0 3 0,-3 0-38 0,3 0-9 16,-5 3 0-16,2-1 0 0,-3 1 92 0,0 2 17 15,0-2 3-15,0 2 1 0,0 0-45 0,0 1-10 16,3-1-2-16,1 3 0 0,5-3-26 0,-3 3-6 16,6-3 0-16,0 3-1 0,3 0-23 0,3 0 0 15,0 3 0-15,6-1 0 0,0 4 0 0,2-1 0 16,4 0 0-16,3 3-8 0,0 0 8 0,-3-6 0 16,0 4 0-16,0 2-8 0,0-1 8 0,2 4 0 15,-5-3 0-15,3 0 0 0,-6 0 0 0,6 2 0 0,-6 1 0 16,-3-4 0-16,0 1 24 0,-6 0 0 0,0-3 0 15,-3 1 0-15,-3-1 28 0,0 0 5 0,-6 0 2 0,3-2 0 16,-3 0-14-16,0-4-2 16,0-1-1-16,1-1 0 0,-1 0-21 0,0-2-4 0,0 0-1 0,-6-3 0 31,6 0-76-31,-3-3-16 0,6-2-4 0,0-1-1091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/>
              <a:t>login 5065</a:t>
            </a:r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214ED-EA22-499C-A2E2-71B68A67AA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6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2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446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9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index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yorku.ca/moodle/course/view.php?id=139785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9342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/>
              <a:t>Advanced Object Oriented Programming</a:t>
            </a:r>
            <a:br>
              <a:rPr lang="en-CA" b="1" dirty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/>
              <a:t>EECS2030E</a:t>
            </a:r>
            <a:endParaRPr lang="en-US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214E0D-14DA-42C7-9833-4FFCCA7456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Fundamental Terms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F532-6FF0-4570-8096-464A8798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7F187-E506-459F-BF02-22C17F72E48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type is a set of values and the operations that can be performed with those values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int</a:t>
            </a:r>
            <a:r>
              <a:rPr lang="en-US" dirty="0"/>
              <a:t>   </a:t>
            </a:r>
          </a:p>
          <a:p>
            <a:pPr lvl="2"/>
            <a:r>
              <a:rPr lang="en-US" dirty="0"/>
              <a:t>32-bit signed integer value between </a:t>
            </a:r>
            <a:r>
              <a:rPr lang="en-US" b="1" dirty="0" err="1">
                <a:latin typeface="Consolas" panose="020B0609020204030204" pitchFamily="49" charset="0"/>
              </a:rPr>
              <a:t>Integer.MIN_VALUE</a:t>
            </a:r>
            <a:r>
              <a:rPr lang="en-US" dirty="0"/>
              <a:t> and </a:t>
            </a:r>
            <a:r>
              <a:rPr lang="en-US" b="1" dirty="0" err="1">
                <a:latin typeface="Consolas" panose="020B0609020204030204" pitchFamily="49" charset="0"/>
              </a:rPr>
              <a:t>Integer.MAX_VALUE</a:t>
            </a:r>
            <a:r>
              <a:rPr lang="en-US" dirty="0"/>
              <a:t>     </a:t>
            </a:r>
          </a:p>
          <a:p>
            <a:pPr lvl="2"/>
            <a:r>
              <a:rPr lang="en-US" dirty="0"/>
              <a:t>+, -, *, /, %, ==, !=, &gt;, &lt;, and more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java.lang.String</a:t>
            </a:r>
            <a:r>
              <a:rPr lang="en-US" dirty="0"/>
              <a:t>   </a:t>
            </a:r>
          </a:p>
          <a:p>
            <a:pPr lvl="2"/>
            <a:r>
              <a:rPr lang="en-US" dirty="0"/>
              <a:t>a sequence of zero or more Unicode characters</a:t>
            </a:r>
          </a:p>
          <a:p>
            <a:pPr lvl="2"/>
            <a:r>
              <a:rPr lang="en-US" dirty="0"/>
              <a:t>==, </a:t>
            </a:r>
            <a:r>
              <a:rPr lang="en-US" b="1" dirty="0">
                <a:latin typeface="Consolas" panose="020B0609020204030204" pitchFamily="49" charset="0"/>
              </a:rPr>
              <a:t>equals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</a:rPr>
              <a:t>charAt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</a:rPr>
              <a:t>indexOf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</a:rPr>
              <a:t>substring</a:t>
            </a:r>
            <a:r>
              <a:rPr lang="en-US" dirty="0"/>
              <a:t>, and many more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java.util.List</a:t>
            </a:r>
            <a:r>
              <a:rPr lang="en-US" dirty="0"/>
              <a:t>   </a:t>
            </a:r>
          </a:p>
          <a:p>
            <a:pPr lvl="2"/>
            <a:r>
              <a:rPr lang="en-US" dirty="0"/>
              <a:t>a sequence of zero or more elements of the same type</a:t>
            </a:r>
          </a:p>
          <a:p>
            <a:pPr lvl="2"/>
            <a:r>
              <a:rPr lang="en-US" dirty="0"/>
              <a:t>==, </a:t>
            </a:r>
            <a:r>
              <a:rPr lang="en-US" b="1" dirty="0">
                <a:latin typeface="Consolas" panose="020B0609020204030204" pitchFamily="49" charset="0"/>
              </a:rPr>
              <a:t>equals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</a:rPr>
              <a:t>get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</a:rPr>
              <a:t>set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</a:rPr>
              <a:t>subList</a:t>
            </a:r>
            <a:r>
              <a:rPr lang="en-US" dirty="0"/>
              <a:t>, and many more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85625-26E0-4EFC-A6B3-F78817F4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0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F0BBE-99CE-408C-B451-A03B7FA1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8DA6-789B-4188-8A8F-ADF4EF9AA16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Java the primitive types are the built-in numeric types and the type </a:t>
            </a:r>
            <a:r>
              <a:rPr lang="en-US" dirty="0" err="1"/>
              <a:t>boolean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853F8-650E-451A-88C7-1E7456DC6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7D9091-DCBF-4C63-9241-B7604F54E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386749"/>
              </p:ext>
            </p:extLst>
          </p:nvPr>
        </p:nvGraphicFramePr>
        <p:xfrm>
          <a:off x="1524000" y="245364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77984421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795637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182861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dirty="0"/>
                        <a:t>Integer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Consolas" panose="020B0609020204030204" pitchFamily="49" charset="0"/>
                        </a:rPr>
                        <a:t>byte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9119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nsolas" panose="020B0609020204030204" pitchFamily="49" charset="0"/>
                        </a:rPr>
                        <a:t>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11396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nsolas" panose="020B0609020204030204" pitchFamily="49" charset="0"/>
                        </a:rPr>
                        <a:t>short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8247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nsolas" panose="020B0609020204030204" pitchFamily="49" charset="0"/>
                        </a:rPr>
                        <a:t>int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275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nsolas" panose="020B0609020204030204" pitchFamily="49" charset="0"/>
                        </a:rPr>
                        <a:t>long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287710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/>
                        <a:t>Floating-point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nsolas" panose="020B0609020204030204" pitchFamily="49" charset="0"/>
                        </a:rPr>
                        <a:t>float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814244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nsolas" panose="020B0609020204030204" pitchFamily="49" charset="0"/>
                        </a:rPr>
                        <a:t>double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707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True/false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nsolas" panose="020B0609020204030204" pitchFamily="49" charset="0"/>
                        </a:rPr>
                        <a:t>boolean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7256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016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1D26-1D1C-4CD0-9BE7-82A161535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CF221-B199-4679-9607-34E98293CA5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every type that is not primitive is a reference type 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</a:rPr>
              <a:t>[]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an array if </a:t>
            </a:r>
            <a:r>
              <a:rPr lang="en-US" dirty="0" err="1"/>
              <a:t>int</a:t>
            </a:r>
            <a:r>
              <a:rPr lang="en-US" dirty="0"/>
              <a:t> values </a:t>
            </a:r>
          </a:p>
          <a:p>
            <a:pPr lvl="2"/>
            <a:r>
              <a:rPr lang="en-US" dirty="0"/>
              <a:t>all arrays (even arrays of primitive values) are reference type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java.lang.String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java.util.List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java.util.ArrayList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and so on...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D3F9D-9A35-49B3-A8AD-8F642CA1D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21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F532-6FF0-4570-8096-464A8798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7F187-E506-459F-BF02-22C17F72E48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class is an implementation of a type</a:t>
            </a:r>
          </a:p>
          <a:p>
            <a:pPr lvl="1"/>
            <a:r>
              <a:rPr lang="en-US" dirty="0"/>
              <a:t>in Java, a class is also a type but not all types are classes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java.lang.String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java.util.ArrayList</a:t>
            </a:r>
            <a:endParaRPr lang="en-US" b="1" dirty="0">
              <a:latin typeface="Consolas" panose="020B0609020204030204" pitchFamily="49" charset="0"/>
            </a:endParaRPr>
          </a:p>
          <a:p>
            <a:pPr lvl="2"/>
            <a:r>
              <a:rPr lang="en-US" dirty="0"/>
              <a:t>an implementation of the type </a:t>
            </a:r>
            <a:r>
              <a:rPr lang="en-US" b="1" dirty="0" err="1">
                <a:latin typeface="Consolas" panose="020B0609020204030204" pitchFamily="49" charset="0"/>
              </a:rPr>
              <a:t>java.util.List</a:t>
            </a:r>
            <a:r>
              <a:rPr lang="en-US" dirty="0"/>
              <a:t>  </a:t>
            </a:r>
          </a:p>
          <a:p>
            <a:pPr lvl="2"/>
            <a:r>
              <a:rPr lang="en-US" b="1" dirty="0" err="1">
                <a:latin typeface="Consolas" panose="020B0609020204030204" pitchFamily="49" charset="0"/>
              </a:rPr>
              <a:t>java.util.List</a:t>
            </a:r>
            <a:r>
              <a:rPr lang="en-US" dirty="0"/>
              <a:t> is not a class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85625-26E0-4EFC-A6B3-F78817F4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24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DED6D-300D-4C03-8186-B7406EAE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BEF29-3F90-4BDC-9507-9FC4D16D7D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 object is an instance of a class</a:t>
            </a:r>
          </a:p>
          <a:p>
            <a:pPr lvl="1"/>
            <a:r>
              <a:rPr lang="en-US" dirty="0"/>
              <a:t>a class is a blueprint that is used to make objects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</a:rPr>
              <a:t>	List&lt;String&gt; t = new </a:t>
            </a:r>
            <a:r>
              <a:rPr lang="en-US" sz="2400" b="1" dirty="0" err="1">
                <a:latin typeface="Consolas" panose="020B0609020204030204" pitchFamily="49" charset="0"/>
              </a:rPr>
              <a:t>ArrayList</a:t>
            </a:r>
            <a:r>
              <a:rPr lang="en-US" sz="2400" b="1" dirty="0">
                <a:latin typeface="Consolas" panose="020B0609020204030204" pitchFamily="49" charset="0"/>
              </a:rPr>
              <a:t>&lt;&gt;();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BB01C-6F03-40FE-B215-42071D03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F60EE3D0-96EE-4AFD-836C-35C847A4A26C}"/>
              </a:ext>
            </a:extLst>
          </p:cNvPr>
          <p:cNvSpPr/>
          <p:nvPr/>
        </p:nvSpPr>
        <p:spPr>
          <a:xfrm rot="5400000">
            <a:off x="5668856" y="2239856"/>
            <a:ext cx="168487" cy="28194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F0553-9ADC-49F7-9277-396AED16DC65}"/>
              </a:ext>
            </a:extLst>
          </p:cNvPr>
          <p:cNvSpPr txBox="1"/>
          <p:nvPr/>
        </p:nvSpPr>
        <p:spPr>
          <a:xfrm>
            <a:off x="4276220" y="3839633"/>
            <a:ext cx="2953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uses the </a:t>
            </a:r>
            <a:r>
              <a:rPr lang="en-US" b="1" dirty="0" err="1">
                <a:latin typeface="Consolas" panose="020B0609020204030204" pitchFamily="49" charset="0"/>
              </a:rPr>
              <a:t>ArrayList</a:t>
            </a:r>
            <a:r>
              <a:rPr lang="en-US" dirty="0">
                <a:latin typeface="+mn-lt"/>
              </a:rPr>
              <a:t> class to</a:t>
            </a:r>
          </a:p>
          <a:p>
            <a:r>
              <a:rPr lang="en-US" dirty="0">
                <a:latin typeface="+mn-lt"/>
              </a:rPr>
              <a:t>create an </a:t>
            </a:r>
            <a:r>
              <a:rPr lang="en-US" b="1" dirty="0" err="1">
                <a:latin typeface="Consolas" panose="020B0609020204030204" pitchFamily="49" charset="0"/>
              </a:rPr>
              <a:t>ArrayList</a:t>
            </a:r>
            <a:r>
              <a:rPr lang="en-US" dirty="0">
                <a:latin typeface="+mn-lt"/>
              </a:rPr>
              <a:t> object</a:t>
            </a:r>
          </a:p>
        </p:txBody>
      </p:sp>
    </p:spTree>
    <p:extLst>
      <p:ext uri="{BB962C8B-B14F-4D97-AF65-F5344CB8AC3E}">
        <p14:creationId xmlns:p14="http://schemas.microsoft.com/office/powerpoint/2010/main" val="189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DED6D-300D-4C03-8186-B7406EAED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BEF29-3F90-4BDC-9507-9FC4D16D7D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reference is an identifier that can be used to find a particular object</a:t>
            </a:r>
          </a:p>
          <a:p>
            <a:pPr lvl="1"/>
            <a:r>
              <a:rPr lang="en-US" dirty="0"/>
              <a:t>in many Java implementations, references are memory addresses</a:t>
            </a:r>
          </a:p>
          <a:p>
            <a:r>
              <a:rPr lang="en-US" dirty="0"/>
              <a:t>in Java, any variable whose type is not a primitive type stores a reference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</a:rPr>
              <a:t>	List&lt;String&gt; t = new </a:t>
            </a:r>
            <a:r>
              <a:rPr lang="en-US" sz="2400" b="1" dirty="0" err="1">
                <a:latin typeface="Consolas" panose="020B0609020204030204" pitchFamily="49" charset="0"/>
              </a:rPr>
              <a:t>ArrayList</a:t>
            </a:r>
            <a:r>
              <a:rPr lang="en-US" sz="2400" b="1" dirty="0">
                <a:latin typeface="Consolas" panose="020B0609020204030204" pitchFamily="49" charset="0"/>
              </a:rPr>
              <a:t>&lt;&gt;();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BB01C-6F03-40FE-B215-42071D03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F60EE3D0-96EE-4AFD-836C-35C847A4A26C}"/>
              </a:ext>
            </a:extLst>
          </p:cNvPr>
          <p:cNvSpPr/>
          <p:nvPr/>
        </p:nvSpPr>
        <p:spPr>
          <a:xfrm rot="5400000">
            <a:off x="3634316" y="5122856"/>
            <a:ext cx="168487" cy="2743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F0553-9ADC-49F7-9277-396AED16DC65}"/>
              </a:ext>
            </a:extLst>
          </p:cNvPr>
          <p:cNvSpPr txBox="1"/>
          <p:nvPr/>
        </p:nvSpPr>
        <p:spPr>
          <a:xfrm>
            <a:off x="1676400" y="544966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t is a reference to the object created on the right-hand side of the assignment</a:t>
            </a:r>
          </a:p>
        </p:txBody>
      </p:sp>
    </p:spTree>
    <p:extLst>
      <p:ext uri="{BB962C8B-B14F-4D97-AF65-F5344CB8AC3E}">
        <p14:creationId xmlns:p14="http://schemas.microsoft.com/office/powerpoint/2010/main" val="440843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728CE-2B67-45AF-B9B8-8DD742DA7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ACB22-FB62-4E1B-BDD8-D7AF387826F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memory diagram can be helpful for understanding the differences between primitive and reference types</a:t>
            </a:r>
          </a:p>
          <a:p>
            <a:r>
              <a:rPr lang="en-US" dirty="0"/>
              <a:t>a memory diagram is simply a table with 3 columns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509D1-C902-43A8-A38C-74F06BE6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504B5E-3032-45F4-98D5-C46932A6F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601785"/>
              </p:ext>
            </p:extLst>
          </p:nvPr>
        </p:nvGraphicFramePr>
        <p:xfrm>
          <a:off x="1943100" y="2743200"/>
          <a:ext cx="5410199" cy="3586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21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+mn-lt"/>
                          <a:cs typeface="Courier New" pitchFamily="49" charset="0"/>
                        </a:rPr>
                        <a:t>variable name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address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50468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99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100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101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102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740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77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929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728CE-2B67-45AF-B9B8-8DD742DA7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ACB22-FB62-4E1B-BDD8-D7AF387826F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</a:rPr>
              <a:t>double x = -1.0;</a:t>
            </a:r>
          </a:p>
          <a:p>
            <a:pPr marL="0" indent="0">
              <a:buNone/>
            </a:pPr>
            <a:r>
              <a:rPr lang="en-US" sz="2400" b="1" dirty="0">
                <a:latin typeface="Consolas" panose="020B0609020204030204" pitchFamily="49" charset="0"/>
              </a:rPr>
              <a:t>List&lt;String&gt; t = new </a:t>
            </a:r>
            <a:r>
              <a:rPr lang="en-US" sz="2400" b="1" dirty="0" err="1">
                <a:latin typeface="Consolas" panose="020B0609020204030204" pitchFamily="49" charset="0"/>
              </a:rPr>
              <a:t>ArrayList</a:t>
            </a:r>
            <a:r>
              <a:rPr lang="en-US" sz="2400" b="1" dirty="0">
                <a:latin typeface="Consolas" panose="020B0609020204030204" pitchFamily="49" charset="0"/>
              </a:rPr>
              <a:t>&lt;&gt;();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509D1-C902-43A8-A38C-74F06BE6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9504B5E-3032-45F4-98D5-C46932A6F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69855"/>
              </p:ext>
            </p:extLst>
          </p:nvPr>
        </p:nvGraphicFramePr>
        <p:xfrm>
          <a:off x="1066800" y="2362200"/>
          <a:ext cx="7162800" cy="3586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17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7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7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+mn-lt"/>
                          <a:cs typeface="Courier New" pitchFamily="49" charset="0"/>
                        </a:rPr>
                        <a:t>variable name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address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+mn-lt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50468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</a:rPr>
                        <a:t>98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99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100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-1.0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101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700a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102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nsolas" panose="020B0609020204030204" pitchFamily="49" charset="0"/>
                        </a:rPr>
                        <a:t>ArrayList</a:t>
                      </a:r>
                      <a:r>
                        <a:rPr lang="en-US" b="1" dirty="0">
                          <a:latin typeface="Consolas" panose="020B0609020204030204" pitchFamily="49" charset="0"/>
                        </a:rPr>
                        <a:t>&lt;String&gt; object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740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77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880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Organization of a Java Program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Packages, classes, fields, and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37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Who Am I?</a:t>
            </a:r>
            <a:endParaRPr lang="en-US" dirty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Dr. Burton Ma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office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/>
              <a:t>Lassonde</a:t>
            </a:r>
            <a:r>
              <a:rPr lang="en-CA" dirty="0"/>
              <a:t> 2046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hours : Tue 13:30-15:30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>
                <a:cs typeface="Courier New" pitchFamily="49" charset="0"/>
              </a:rPr>
              <a:t>email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burton@cse.yorku.ca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Typical Java Program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/>
              <a:t>one or more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352800" y="1905000"/>
            <a:ext cx="12954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657600" y="1981200"/>
            <a:ext cx="990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962400" y="1981200"/>
            <a:ext cx="685800" cy="304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Typical Java Program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/>
              <a:t>zero or one package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038600" y="2362200"/>
            <a:ext cx="609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Typical Java Program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38600" y="2819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Typical Java Program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/>
              <a:t>one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038600" y="3581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Typical Java Program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/>
              <a:t>one or more fields (class variables)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733800" y="3581400"/>
            <a:ext cx="914400" cy="457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Typical Java Program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/>
              <a:t>zero or more more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4191000"/>
            <a:ext cx="914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Typical Java Program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zero or more </a:t>
            </a:r>
            <a:r>
              <a:rPr lang="en-US" sz="2400" dirty="0" err="1">
                <a:solidFill>
                  <a:schemeClr val="accent2"/>
                </a:solidFill>
              </a:rPr>
              <a:t>more</a:t>
            </a:r>
            <a:r>
              <a:rPr lang="en-US" sz="2400" dirty="0">
                <a:solidFill>
                  <a:schemeClr val="accent2"/>
                </a:solidFill>
              </a:rPr>
              <a:t> constructors</a:t>
            </a:r>
          </a:p>
          <a:p>
            <a:r>
              <a:rPr lang="en-US" sz="2400" dirty="0"/>
              <a:t>zero or more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5000" y="48006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81200" y="48768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57400" y="49530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5105400"/>
            <a:ext cx="914400" cy="5334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Typical Java Program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it's actually more complicated than this</a:t>
            </a:r>
          </a:p>
          <a:p>
            <a:pPr lvl="1"/>
            <a:r>
              <a:rPr lang="en-US" dirty="0"/>
              <a:t>static initialization blocks</a:t>
            </a:r>
          </a:p>
          <a:p>
            <a:pPr lvl="1"/>
            <a:r>
              <a:rPr lang="en-US" dirty="0"/>
              <a:t>non-static initialization blocks</a:t>
            </a:r>
          </a:p>
          <a:p>
            <a:pPr lvl="1"/>
            <a:r>
              <a:rPr lang="en-US" dirty="0"/>
              <a:t>classes inside of classes (inside of classes ...)</a:t>
            </a:r>
          </a:p>
          <a:p>
            <a:pPr lvl="1"/>
            <a:r>
              <a:rPr lang="en-US" dirty="0"/>
              <a:t>classes inside of methods</a:t>
            </a:r>
          </a:p>
          <a:p>
            <a:pPr lvl="1"/>
            <a:r>
              <a:rPr lang="en-US" dirty="0"/>
              <a:t>anonymous classes</a:t>
            </a:r>
          </a:p>
          <a:p>
            <a:pPr lvl="1"/>
            <a:r>
              <a:rPr lang="en-US" dirty="0"/>
              <a:t>lambda expressions (in Java 8)</a:t>
            </a:r>
          </a:p>
          <a:p>
            <a:pPr lvl="1"/>
            <a:r>
              <a:rPr lang="en-US" dirty="0"/>
              <a:t>modules (in Java 9)</a:t>
            </a:r>
          </a:p>
          <a:p>
            <a:pPr lvl="1"/>
            <a:endParaRPr lang="en-US" dirty="0"/>
          </a:p>
          <a:p>
            <a:r>
              <a:rPr lang="en-US" dirty="0"/>
              <a:t>see </a:t>
            </a:r>
            <a:r>
              <a:rPr lang="en-US" sz="2000" dirty="0">
                <a:hlinkClick r:id="rId2"/>
              </a:rPr>
              <a:t>http://docs.oracle.com/javase/tutorial/java/javaOO/index.html</a:t>
            </a:r>
            <a:endParaRPr lang="en-US" sz="20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packages are used to organize Java classes into namespaces</a:t>
            </a:r>
          </a:p>
          <a:p>
            <a:r>
              <a:rPr lang="en-US" dirty="0"/>
              <a:t>a namespace is a container for names</a:t>
            </a:r>
          </a:p>
          <a:p>
            <a:pPr lvl="1"/>
            <a:r>
              <a:rPr lang="en-US" dirty="0"/>
              <a:t>the namespace also has a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06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packages are use to organize related classes and interfaces</a:t>
            </a:r>
          </a:p>
          <a:p>
            <a:pPr lvl="1"/>
            <a:r>
              <a:rPr lang="en-US" dirty="0"/>
              <a:t>e.g., all of the Java API classes are in the package named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java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1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Course Format</a:t>
            </a:r>
            <a:endParaRPr lang="en-US" dirty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everything you need to know will eventually be on the York University Moodle site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>
                <a:hlinkClick r:id="rId2"/>
              </a:rPr>
              <a:t>https://moodle.yorku.ca/moodle/course/view.php?id=139785</a:t>
            </a:r>
            <a:endParaRPr lang="en-CA" sz="2000" dirty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if you are enrolled in this course then you should have access to the course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packages can contain </a:t>
            </a:r>
            <a:r>
              <a:rPr lang="en-US" sz="2582" dirty="0" err="1"/>
              <a:t>subpackages</a:t>
            </a:r>
            <a:endParaRPr lang="en-US" sz="2582" dirty="0"/>
          </a:p>
          <a:p>
            <a:pPr lvl="1"/>
            <a:r>
              <a:rPr lang="en-US" dirty="0"/>
              <a:t>e.g., the package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java</a:t>
            </a:r>
            <a:r>
              <a:rPr lang="en-US" dirty="0"/>
              <a:t> contains packages named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lang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util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io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r>
              <a:rPr lang="en-US" dirty="0"/>
              <a:t>the fully qualified name of the </a:t>
            </a:r>
            <a:r>
              <a:rPr lang="en-US" dirty="0" err="1"/>
              <a:t>subpackage</a:t>
            </a:r>
            <a:r>
              <a:rPr lang="en-US" dirty="0"/>
              <a:t> is the fully qualified name of the parent package followed by a period followed by the </a:t>
            </a:r>
            <a:r>
              <a:rPr lang="en-US" dirty="0" err="1"/>
              <a:t>subpackage</a:t>
            </a:r>
            <a:r>
              <a:rPr lang="en-US" dirty="0"/>
              <a:t> name</a:t>
            </a:r>
          </a:p>
          <a:p>
            <a:pPr lvl="1"/>
            <a:r>
              <a:rPr lang="en-US" dirty="0"/>
              <a:t>e.g.,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java.lang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java.util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java.io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08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packages can contain </a:t>
            </a:r>
            <a:r>
              <a:rPr lang="en-US" sz="2582" dirty="0"/>
              <a:t>classes and interfaces</a:t>
            </a:r>
          </a:p>
          <a:p>
            <a:pPr lvl="1"/>
            <a:r>
              <a:rPr lang="en-US" dirty="0"/>
              <a:t>e.g., the package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java</a:t>
            </a:r>
            <a:r>
              <a:rPr lang="en-US" dirty="0" err="1"/>
              <a:t>.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lang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dirty="0"/>
              <a:t>contains the classes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Object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Math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r>
              <a:rPr lang="en-US" dirty="0"/>
              <a:t>the fully qualified name of the class is the fully qualified name of the containing package followed by a period followed by the class name</a:t>
            </a:r>
          </a:p>
          <a:p>
            <a:pPr lvl="1"/>
            <a:r>
              <a:rPr lang="en-US" dirty="0"/>
              <a:t>e.g.,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java.lang.Object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java.lang.String</a:t>
            </a:r>
            <a:r>
              <a:rPr lang="en-US" dirty="0"/>
              <a:t>,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java.lang.Math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75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packages are supposed to ensure that fully qualified names are unique</a:t>
            </a:r>
          </a:p>
          <a:p>
            <a:r>
              <a:rPr lang="en-US" dirty="0"/>
              <a:t>this allows the compiler to disambiguate classes with the same unqualified name, e.g.,</a:t>
            </a:r>
            <a:br>
              <a:rPr lang="en-US" dirty="0"/>
            </a:br>
            <a:br>
              <a:rPr lang="en-US" dirty="0"/>
            </a:br>
            <a:r>
              <a:rPr lang="en-US" sz="2000" b="1" dirty="0" err="1">
                <a:latin typeface="Consolas" panose="020B0609020204030204" pitchFamily="49" charset="0"/>
                <a:cs typeface="Courier New" pitchFamily="49" charset="0"/>
              </a:rPr>
              <a:t>your.String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 s = new </a:t>
            </a:r>
            <a:r>
              <a:rPr lang="en-US" sz="2000" b="1" dirty="0" err="1">
                <a:latin typeface="Consolas" panose="020B0609020204030204" pitchFamily="49" charset="0"/>
                <a:cs typeface="Courier New" pitchFamily="49" charset="0"/>
              </a:rPr>
              <a:t>your.String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("hello");</a:t>
            </a:r>
            <a:b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String t = "hello";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564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how do we ensure that fully qualified names are unique?</a:t>
            </a:r>
          </a:p>
          <a:p>
            <a:r>
              <a:rPr lang="en-US" dirty="0"/>
              <a:t>package naming convention</a:t>
            </a:r>
          </a:p>
          <a:p>
            <a:pPr lvl="1"/>
            <a:r>
              <a:rPr lang="en-US" dirty="0"/>
              <a:t>packages should be organized using your domain name in reverse, e.g.,</a:t>
            </a:r>
          </a:p>
          <a:p>
            <a:pPr lvl="2"/>
            <a:r>
              <a:rPr lang="en-US" dirty="0"/>
              <a:t>EECS domain name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eecs.yorku.ca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package name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ca.yorku.eecs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r>
              <a:rPr lang="en-US" dirty="0"/>
              <a:t>we might consider putting everything for this course under the following package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eecs2030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103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might consider putting everything for this course under the following package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eecs2030</a:t>
            </a:r>
            <a:r>
              <a:rPr lang="en-US" dirty="0"/>
              <a:t> </a:t>
            </a:r>
          </a:p>
          <a:p>
            <a:r>
              <a:rPr lang="en-US" dirty="0"/>
              <a:t>labs might be organized into </a:t>
            </a:r>
            <a:r>
              <a:rPr lang="en-US" dirty="0" err="1"/>
              <a:t>subpackages</a:t>
            </a:r>
            <a:r>
              <a:rPr lang="en-US" dirty="0"/>
              <a:t>: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eecs2030.lab0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eecs2030.lab1 </a:t>
            </a:r>
            <a:r>
              <a:rPr lang="en-US" dirty="0">
                <a:cs typeface="Courier New" pitchFamily="49" charset="0"/>
              </a:rPr>
              <a:t>and so on</a:t>
            </a:r>
            <a:endParaRPr lang="en-US" dirty="0"/>
          </a:p>
          <a:p>
            <a:r>
              <a:rPr lang="en-US" dirty="0"/>
              <a:t>tests might be organized into </a:t>
            </a:r>
            <a:r>
              <a:rPr lang="en-US" dirty="0" err="1"/>
              <a:t>subpackages</a:t>
            </a:r>
            <a:r>
              <a:rPr lang="en-US" dirty="0"/>
              <a:t>: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eecs2030.test1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eecs2030.test2 </a:t>
            </a:r>
            <a:r>
              <a:rPr lang="en-US" dirty="0">
                <a:cs typeface="Courier New" pitchFamily="49" charset="0"/>
              </a:rPr>
              <a:t>and so 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275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most Java implementations assume that your directory structure matches the package structure, e.g.,</a:t>
            </a:r>
          </a:p>
          <a:p>
            <a:pPr lvl="1"/>
            <a:r>
              <a:rPr lang="en-US" dirty="0"/>
              <a:t>there is a folder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eecs2030</a:t>
            </a:r>
            <a:r>
              <a:rPr lang="en-US" dirty="0"/>
              <a:t> inside the project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src</a:t>
            </a:r>
            <a:r>
              <a:rPr lang="en-US" dirty="0"/>
              <a:t> folder</a:t>
            </a:r>
          </a:p>
          <a:p>
            <a:pPr lvl="2"/>
            <a:r>
              <a:rPr lang="en-US" dirty="0"/>
              <a:t>there is a folder </a:t>
            </a:r>
            <a:r>
              <a:rPr lang="en-US" b="1" dirty="0">
                <a:latin typeface="Consolas" panose="020B0609020204030204" pitchFamily="49" charset="0"/>
              </a:rPr>
              <a:t>lab0</a:t>
            </a:r>
            <a:r>
              <a:rPr lang="en-US" dirty="0"/>
              <a:t> inside the </a:t>
            </a:r>
            <a:r>
              <a:rPr lang="en-US" b="1" dirty="0">
                <a:latin typeface="Consolas" panose="020B0609020204030204" pitchFamily="49" charset="0"/>
              </a:rPr>
              <a:t>eecs2030</a:t>
            </a:r>
            <a:r>
              <a:rPr lang="en-US" dirty="0"/>
              <a:t> folder</a:t>
            </a:r>
          </a:p>
          <a:p>
            <a:pPr lvl="2"/>
            <a:r>
              <a:rPr lang="en-US" dirty="0"/>
              <a:t>there is a folder </a:t>
            </a:r>
            <a:r>
              <a:rPr lang="en-US" b="1" dirty="0">
                <a:latin typeface="Consolas" panose="020B0609020204030204" pitchFamily="49" charset="0"/>
              </a:rPr>
              <a:t>lab1</a:t>
            </a:r>
            <a:r>
              <a:rPr lang="en-US" dirty="0"/>
              <a:t> inside the </a:t>
            </a:r>
            <a:r>
              <a:rPr lang="en-US" b="1" dirty="0">
                <a:latin typeface="Consolas" panose="020B0609020204030204" pitchFamily="49" charset="0"/>
              </a:rPr>
              <a:t>eecs2030</a:t>
            </a:r>
            <a:r>
              <a:rPr lang="en-US" dirty="0"/>
              <a:t> folder, and so on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388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96427" y="3037625"/>
            <a:ext cx="1071127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project folder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397" y="3352800"/>
            <a:ext cx="165141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project sources folder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2846" y="3667975"/>
            <a:ext cx="127470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eecs2030 folder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696" y="1371600"/>
            <a:ext cx="6243058" cy="39855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67949" y="3983150"/>
            <a:ext cx="8996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lab0 folder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2170440" y="3142440"/>
              <a:ext cx="918720" cy="9784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56040" y="3130200"/>
                <a:ext cx="946800" cy="100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82440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792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class is an implementation of a type</a:t>
            </a:r>
          </a:p>
          <a:p>
            <a:r>
              <a:rPr lang="en-US" dirty="0"/>
              <a:t>a class is (usually) used as a blueprint to make instances of the class (objects)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864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objects?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each object has its own copy of all non-static fields</a:t>
            </a:r>
          </a:p>
          <a:p>
            <a:pPr lvl="1"/>
            <a:r>
              <a:rPr lang="en-US" dirty="0"/>
              <a:t>this allows objects to have their own </a:t>
            </a:r>
            <a:r>
              <a:rPr lang="en-US" i="1" dirty="0"/>
              <a:t>state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in Java the state of an object is the set of current values of all of its non-static fields</a:t>
            </a:r>
          </a:p>
          <a:p>
            <a:pPr lvl="2"/>
            <a:r>
              <a:rPr lang="en-US" dirty="0"/>
              <a:t>e.g., we can create multiple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SimplePoint2</a:t>
            </a:r>
            <a:r>
              <a:rPr lang="en-US" dirty="0"/>
              <a:t> objects that all represent different two-dimensional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45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in Prism computing labs (LAS1006)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Lab Zero starts in Week 1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self-guided, can be done anytime before 11:59PM Sep 14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using the Prism lab environment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using eclipse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Labs 1-7 consist of a different set of programming problems for each lab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Lab 1 starts Sep 17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i="1" dirty="0">
                <a:solidFill>
                  <a:srgbClr val="FF0000"/>
                </a:solidFill>
              </a:rPr>
              <a:t>it is expected that you know how to use the lab computing environment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7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SimplePoint2 x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SimplePoint2(1, 2);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SimplePoint2 y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SimplePoint2(-3, 8);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SimplePoint2 z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SimplePoint2(5, 13);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200" y="1976120"/>
          <a:ext cx="3345180" cy="22047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600a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700a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800a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426212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181600" y="83820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181600" y="266700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181600" y="4490720"/>
          <a:ext cx="3345180" cy="19050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latin typeface="Courier New" pitchFamily="49" charset="0"/>
                          <a:cs typeface="Courier New" pitchFamily="49" charset="0"/>
                        </a:rPr>
                        <a:t>SimplePoint2 </a:t>
                      </a:r>
                      <a:r>
                        <a:rPr lang="en-CA" sz="1400" b="0" dirty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95800" y="164413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point (1, 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7939" y="3469786"/>
            <a:ext cx="1373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point (-3, 8)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66882" y="5309593"/>
            <a:ext cx="1345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point (5, 13)</a:t>
            </a:r>
          </a:p>
        </p:txBody>
      </p:sp>
      <p:sp>
        <p:nvSpPr>
          <p:cNvPr id="3" name="Left Brace 2"/>
          <p:cNvSpPr/>
          <p:nvPr/>
        </p:nvSpPr>
        <p:spPr>
          <a:xfrm>
            <a:off x="5791200" y="1219200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5791200" y="3048000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>
            <a:off x="5791200" y="4884659"/>
            <a:ext cx="142815" cy="1219200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06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Implementing classes</a:t>
            </a:r>
            <a:endParaRPr lang="en-US" dirty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89F448-0A88-4478-80F3-81E20C26F2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many classes represent kinds of values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examples of values: name, date, colour, mathematical point or vector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Java examples: </a:t>
            </a:r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>
                <a:latin typeface="Consolas" panose="020B0609020204030204" pitchFamily="49" charset="0"/>
              </a:rPr>
              <a:t>, </a:t>
            </a:r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>
                <a:latin typeface="Consolas" panose="020B0609020204030204" pitchFamily="49" charset="0"/>
              </a:rPr>
              <a:t>, </a:t>
            </a:r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Integer</a:t>
            </a:r>
            <a:r>
              <a:rPr lang="en-CA" dirty="0"/>
              <a:t> 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when implementing a value class you need to decide what data each object needs to have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in other words, you need to decide which variables you need to represent the state of each object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the variables that represent the state of an object are called </a:t>
            </a:r>
            <a:r>
              <a:rPr lang="en-CA" i="1" dirty="0"/>
              <a:t>fields</a:t>
            </a:r>
            <a:r>
              <a:rPr lang="en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58299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Implementing classes</a:t>
            </a:r>
            <a:endParaRPr lang="en-US" dirty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89F448-0A88-4478-80F3-81E20C26F2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consider implementing a class that represents 2-dimensional points</a:t>
            </a:r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what fields do you need to represent a point?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 possible implementation would have: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 field to represent the x-coordinate of the point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 field to represent the y-coordinate of the point</a:t>
            </a:r>
          </a:p>
        </p:txBody>
      </p:sp>
    </p:spTree>
    <p:extLst>
      <p:ext uri="{BB962C8B-B14F-4D97-AF65-F5344CB8AC3E}">
        <p14:creationId xmlns:p14="http://schemas.microsoft.com/office/powerpoint/2010/main" val="3493968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SimplePoint2D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public x and y coordinate that can be directly accessed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and modified.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@author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EECS2030 Fall 2018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19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/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3124200"/>
            <a:ext cx="35606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: any client can use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this class</a:t>
            </a: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fields: any client can use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these fields by name</a:t>
            </a:r>
          </a:p>
        </p:txBody>
      </p:sp>
    </p:spTree>
    <p:extLst>
      <p:ext uri="{BB962C8B-B14F-4D97-AF65-F5344CB8AC3E}">
        <p14:creationId xmlns:p14="http://schemas.microsoft.com/office/powerpoint/2010/main" val="6608980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even in its current form, we can use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to create and manipulate point objects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009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create a point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set its coordinates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-1.0f;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get its coordinates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960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notice that printing a point is somewhat inconvenient</a:t>
            </a:r>
          </a:p>
          <a:p>
            <a:pPr lvl="1"/>
            <a:r>
              <a:rPr lang="en-US" dirty="0"/>
              <a:t>we have to manually compute a string representation of the point</a:t>
            </a:r>
          </a:p>
          <a:p>
            <a:r>
              <a:rPr lang="en-US" dirty="0"/>
              <a:t>initializing the coordinates of the point is somewhat inconvenient</a:t>
            </a:r>
          </a:p>
          <a:p>
            <a:pPr lvl="1"/>
            <a:r>
              <a:rPr lang="en-US" dirty="0"/>
              <a:t>we have to manually set the x and y coordinates</a:t>
            </a:r>
          </a:p>
          <a:p>
            <a:r>
              <a:rPr lang="en-US" dirty="0"/>
              <a:t>we get unusual results when using </a:t>
            </a:r>
            <a:r>
              <a:rPr lang="en-US" b="1" dirty="0">
                <a:latin typeface="Consolas" panose="020B0609020204030204" pitchFamily="49" charset="0"/>
              </a:rPr>
              <a:t>equals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233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create a point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set its coordinates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-1.0f;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get its coordinates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equals?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416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can add features to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to make it easier to use</a:t>
            </a:r>
          </a:p>
          <a:p>
            <a:pPr lvl="1"/>
            <a:r>
              <a:rPr lang="en-US" dirty="0"/>
              <a:t>we can add methods that </a:t>
            </a:r>
            <a:r>
              <a:rPr lang="en-US" i="1" dirty="0"/>
              <a:t>use the fields</a:t>
            </a:r>
            <a:r>
              <a:rPr lang="en-US" dirty="0"/>
              <a:t> of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to perform some sort of computation (like compute a string representation of the point)</a:t>
            </a:r>
          </a:p>
          <a:p>
            <a:pPr lvl="1"/>
            <a:r>
              <a:rPr lang="en-US" dirty="0"/>
              <a:t>we can add constructors that </a:t>
            </a:r>
            <a:r>
              <a:rPr lang="en-US" i="1" dirty="0"/>
              <a:t>set the values of the fields</a:t>
            </a:r>
            <a:r>
              <a:rPr lang="en-US" dirty="0"/>
              <a:t> of a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object when it is created</a:t>
            </a:r>
          </a:p>
          <a:p>
            <a:r>
              <a:rPr lang="en-US" dirty="0"/>
              <a:t>in object oriented programming the term </a:t>
            </a:r>
            <a:r>
              <a:rPr lang="en-US" i="1" dirty="0"/>
              <a:t>encapsulation</a:t>
            </a:r>
            <a:r>
              <a:rPr lang="en-US" dirty="0"/>
              <a:t> means bundling data and methods that use the data into a single unit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575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purpose of a constructor is to initialize the state of an object</a:t>
            </a:r>
          </a:p>
          <a:p>
            <a:pPr lvl="1"/>
            <a:r>
              <a:rPr lang="en-US" i="1" dirty="0"/>
              <a:t>it should set the values of all of the non-static fields to appropriate values</a:t>
            </a:r>
          </a:p>
          <a:p>
            <a:r>
              <a:rPr lang="en-US" dirty="0"/>
              <a:t>a constructor:</a:t>
            </a:r>
          </a:p>
          <a:p>
            <a:pPr lvl="1"/>
            <a:r>
              <a:rPr lang="en-US" dirty="0"/>
              <a:t>must have the same name as the class</a:t>
            </a:r>
          </a:p>
          <a:p>
            <a:pPr lvl="1"/>
            <a:r>
              <a:rPr lang="en-US" dirty="0"/>
              <a:t>never returns a value (not even </a:t>
            </a:r>
            <a:r>
              <a:rPr lang="en-US" b="1" dirty="0">
                <a:latin typeface="Consolas" panose="020B0609020204030204" pitchFamily="49" charset="0"/>
              </a:rPr>
              <a:t>void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constructors are not methods</a:t>
            </a:r>
          </a:p>
          <a:p>
            <a:pPr lvl="1"/>
            <a:r>
              <a:rPr lang="en-US" dirty="0"/>
              <a:t>can have zero or more parameters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0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group lab work is allowed and strongly encouraged for Labs 1-7 (not Lab 0)</a:t>
            </a:r>
          </a:p>
          <a:p>
            <a:pPr lvl="1"/>
            <a:r>
              <a:rPr lang="en-US" dirty="0"/>
              <a:t>groups of up to size 3</a:t>
            </a:r>
          </a:p>
          <a:p>
            <a:pPr lvl="1"/>
            <a:r>
              <a:rPr lang="en-US" dirty="0"/>
              <a:t>see </a:t>
            </a:r>
            <a:r>
              <a:rPr lang="en-US" i="1" dirty="0"/>
              <a:t>Academic Honesty</a:t>
            </a:r>
            <a:r>
              <a:rPr lang="en-US" dirty="0"/>
              <a:t> section of syllabus</a:t>
            </a:r>
          </a:p>
          <a:p>
            <a:pPr lvl="2"/>
            <a:r>
              <a:rPr lang="en-US" dirty="0"/>
              <a:t>TLDR Do not submit work that is not wholly your 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88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No-argument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no-argument constructor has zero parameters</a:t>
            </a:r>
          </a:p>
          <a:p>
            <a:r>
              <a:rPr lang="en-US" dirty="0"/>
              <a:t>the no-argument constructor initializes the state of an object to some well defined state chosen by the implementer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172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The default constructor. Sets both the x and y coordinate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of the point to 0.0f.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0.0f;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0.0f;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3124200"/>
            <a:ext cx="34781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Inside a constructor, the keyword</a:t>
            </a:r>
          </a:p>
          <a:p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is a reference to the object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that is currently being initialized.</a:t>
            </a:r>
          </a:p>
        </p:txBody>
      </p:sp>
    </p:spTree>
    <p:extLst>
      <p:ext uri="{BB962C8B-B14F-4D97-AF65-F5344CB8AC3E}">
        <p14:creationId xmlns:p14="http://schemas.microsoft.com/office/powerpoint/2010/main" val="1595354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constructors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class can have multiple constructors but the signatures of the constructors must be unique</a:t>
            </a:r>
          </a:p>
          <a:p>
            <a:pPr lvl="1"/>
            <a:r>
              <a:rPr lang="en-US" dirty="0"/>
              <a:t>i.e., each constructor must have a unique list of parameter types</a:t>
            </a:r>
          </a:p>
          <a:p>
            <a:r>
              <a:rPr lang="en-US" dirty="0"/>
              <a:t>it would be convenient for clients if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had a constructor that let the client set the x and y coordinate of the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293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Sets the x and y coordinate of the point to the argument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values.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x the x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y the y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42452" y="4876800"/>
            <a:ext cx="4644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: the field named </a:t>
            </a:r>
            <a:r>
              <a:rPr lang="en-US" b="1" dirty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of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point</a:t>
            </a:r>
          </a:p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: the field named </a:t>
            </a:r>
            <a:r>
              <a:rPr lang="en-US" b="1" dirty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 of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 point</a:t>
            </a:r>
            <a:endParaRPr lang="en-US" dirty="0">
              <a:solidFill>
                <a:srgbClr val="FF0000"/>
              </a:solidFill>
              <a:latin typeface="+mn-lt"/>
            </a:endParaRPr>
          </a:p>
          <a:p>
            <a:pPr lvl="0"/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 : the parameter named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 of the constructor</a:t>
            </a:r>
          </a:p>
          <a:p>
            <a:pPr lvl="0"/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: the parameter named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 of the constructor</a:t>
            </a:r>
          </a:p>
        </p:txBody>
      </p:sp>
    </p:spTree>
    <p:extLst>
      <p:ext uri="{BB962C8B-B14F-4D97-AF65-F5344CB8AC3E}">
        <p14:creationId xmlns:p14="http://schemas.microsoft.com/office/powerpoint/2010/main" val="10818601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SimplePoint2 p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SimplePoint2(-1.0f, 1.5f);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105400" y="762000"/>
          <a:ext cx="3345180" cy="1473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113020" y="2362200"/>
          <a:ext cx="3345180" cy="17526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  <a:r>
                        <a:rPr lang="en-CA" sz="1100" b="1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100" b="0" dirty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1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solidFill>
                            <a:srgbClr val="000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solidFill>
                          <a:srgbClr val="000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solidFill>
                            <a:srgbClr val="000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solidFill>
                          <a:srgbClr val="000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105400" y="4191000"/>
          <a:ext cx="3345180" cy="2265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SimplePoint2</a:t>
                      </a:r>
                      <a:r>
                        <a:rPr lang="en-CA" sz="1400" b="1" dirty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400" b="0" dirty="0">
                          <a:latin typeface="+mn-lt"/>
                          <a:cs typeface="Courier New" pitchFamily="49" charset="0"/>
                        </a:rPr>
                        <a:t>constructor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this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600a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CA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onsolas"/>
                          <a:cs typeface="Courier New" pitchFamily="49" charset="0"/>
                        </a:rPr>
                        <a:t>-1.0f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Consolas"/>
                          <a:cs typeface="Courier New" pitchFamily="49" charset="0"/>
                        </a:rPr>
                        <a:t>1.5f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1066800"/>
            <a:ext cx="388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onstantia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new</a:t>
            </a: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 allocates memory for a 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</a:t>
            </a: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 object</a:t>
            </a:r>
            <a:br>
              <a:rPr lang="en-US" dirty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the 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SimplePoint2</a:t>
            </a: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 constructor is invoked by passing the memory address of the object and the arguments 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-1.0f</a:t>
            </a: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 and 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1.5f</a:t>
            </a: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 to the constructor</a:t>
            </a:r>
            <a:br>
              <a:rPr lang="en-US" dirty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the constructor runs, setting the values of the fields </a:t>
            </a:r>
            <a:r>
              <a:rPr lang="en-US" b="1" dirty="0" err="1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this.x</a:t>
            </a: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 and </a:t>
            </a:r>
            <a:r>
              <a:rPr lang="en-US" b="1" dirty="0" err="1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this.y</a:t>
            </a: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 </a:t>
            </a:r>
            <a:br>
              <a:rPr lang="en-US" dirty="0">
                <a:solidFill>
                  <a:prstClr val="black"/>
                </a:solidFill>
                <a:latin typeface="Constantia"/>
                <a:cs typeface="+mn-cs"/>
              </a:rPr>
            </a:b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the value of 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</a:t>
            </a:r>
            <a:r>
              <a:rPr lang="en-US" dirty="0">
                <a:solidFill>
                  <a:prstClr val="black"/>
                </a:solidFill>
                <a:latin typeface="Constantia"/>
                <a:cs typeface="+mn-cs"/>
              </a:rPr>
              <a:t> is set to the memory address of the constructed object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4901" y="31242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-1.0f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85985" y="35052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1.5f</a:t>
            </a:r>
            <a:endParaRPr lang="en-US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26559" y="15240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600a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458325" y="3124200"/>
            <a:ext cx="1028075" cy="657285"/>
            <a:chOff x="2476500" y="5799623"/>
            <a:chExt cx="1028075" cy="657285"/>
          </a:xfrm>
        </p:grpSpPr>
        <p:sp>
          <p:nvSpPr>
            <p:cNvPr id="14" name="TextBox 13"/>
            <p:cNvSpPr txBox="1"/>
            <p:nvPr/>
          </p:nvSpPr>
          <p:spPr>
            <a:xfrm>
              <a:off x="2476500" y="594360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rgbClr val="0000C0"/>
                  </a:solidFill>
                  <a:latin typeface="Constantia"/>
                  <a:cs typeface="+mn-cs"/>
                </a:rPr>
                <a:t>fields</a:t>
              </a:r>
            </a:p>
          </p:txBody>
        </p:sp>
        <p:sp>
          <p:nvSpPr>
            <p:cNvPr id="15" name="Left Brace 14"/>
            <p:cNvSpPr/>
            <p:nvPr/>
          </p:nvSpPr>
          <p:spPr>
            <a:xfrm>
              <a:off x="3199775" y="5799623"/>
              <a:ext cx="304800" cy="657285"/>
            </a:xfrm>
            <a:prstGeom prst="leftBrace">
              <a:avLst/>
            </a:prstGeom>
            <a:ln w="28575"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956803" y="5486400"/>
            <a:ext cx="1529597" cy="657285"/>
            <a:chOff x="1974978" y="5799623"/>
            <a:chExt cx="1529597" cy="657285"/>
          </a:xfrm>
        </p:grpSpPr>
        <p:sp>
          <p:nvSpPr>
            <p:cNvPr id="18" name="TextBox 17"/>
            <p:cNvSpPr txBox="1"/>
            <p:nvPr/>
          </p:nvSpPr>
          <p:spPr>
            <a:xfrm>
              <a:off x="1974978" y="5943600"/>
              <a:ext cx="1300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onstantia"/>
                  <a:cs typeface="+mn-cs"/>
                </a:rPr>
                <a:t>parameters</a:t>
              </a:r>
            </a:p>
          </p:txBody>
        </p:sp>
        <p:sp>
          <p:nvSpPr>
            <p:cNvPr id="19" name="Left Brace 18"/>
            <p:cNvSpPr/>
            <p:nvPr/>
          </p:nvSpPr>
          <p:spPr>
            <a:xfrm>
              <a:off x="3199775" y="5799623"/>
              <a:ext cx="304800" cy="657285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679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our constructor</a:t>
            </a:r>
          </a:p>
          <a:p>
            <a:endParaRPr lang="en-US" dirty="0"/>
          </a:p>
          <a:p>
            <a:pPr lvl="0">
              <a:buClr>
                <a:srgbClr val="DDDDDD"/>
              </a:buClr>
              <a:buNone/>
            </a:pP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SimplePoint2(</a:t>
            </a:r>
            <a:r>
              <a:rPr lang="fr-FR" sz="2000" b="1" dirty="0" err="1">
                <a:solidFill>
                  <a:srgbClr val="7F0055"/>
                </a:solidFill>
                <a:latin typeface="Consolas"/>
                <a:cs typeface="Courier New" pitchFamily="49" charset="0"/>
              </a:rPr>
              <a:t>float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x, </a:t>
            </a:r>
            <a:r>
              <a:rPr lang="fr-FR" sz="2000" b="1" dirty="0" err="1">
                <a:solidFill>
                  <a:srgbClr val="7F0055"/>
                </a:solidFill>
                <a:latin typeface="Consolas"/>
                <a:cs typeface="Courier New" pitchFamily="49" charset="0"/>
              </a:rPr>
              <a:t>float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y) {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/>
                <a:cs typeface="Courier New" pitchFamily="49" charset="0"/>
              </a:rPr>
              <a:t>x</a:t>
            </a:r>
            <a:r>
              <a:rPr lang="en-US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x;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/>
                <a:cs typeface="Courier New" pitchFamily="49" charset="0"/>
              </a:rPr>
              <a:t>y</a:t>
            </a:r>
            <a:r>
              <a:rPr lang="en-US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y;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 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there are parameters with the same names as fields</a:t>
            </a:r>
          </a:p>
          <a:p>
            <a:pPr lvl="1"/>
            <a:r>
              <a:rPr lang="en-US" dirty="0"/>
              <a:t>when this occurs, the parameter has precedence over the field</a:t>
            </a:r>
          </a:p>
          <a:p>
            <a:pPr lvl="2"/>
            <a:r>
              <a:rPr lang="en-US" dirty="0"/>
              <a:t>we say that the parameter </a:t>
            </a:r>
            <a:r>
              <a:rPr lang="en-US" i="1" dirty="0"/>
              <a:t>shadows</a:t>
            </a:r>
            <a:r>
              <a:rPr lang="en-US" dirty="0"/>
              <a:t> the field </a:t>
            </a:r>
          </a:p>
          <a:p>
            <a:pPr lvl="2"/>
            <a:r>
              <a:rPr lang="en-US" dirty="0"/>
              <a:t>when shadowing occurs you must use 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to refer to the field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880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constructors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adding the constructor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SimplePoint2(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US" dirty="0"/>
              <a:t> allows the client to simplify their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149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create a point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set its coordinates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-1.0f;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get its coordinates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equals?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85800" y="914400"/>
            <a:ext cx="4572000" cy="1524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85800" y="3810000"/>
            <a:ext cx="45720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75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create a point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SimplePoint2(-1.0f, 1.5f);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// set its coordinates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-1.0f;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get its coordinates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equals?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029200" y="12192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029200" y="4114800"/>
            <a:ext cx="1066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8421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copy constructor initializes the state of an object by copying the state of another object (having the same type)</a:t>
            </a:r>
          </a:p>
          <a:p>
            <a:pPr lvl="1"/>
            <a:r>
              <a:rPr lang="en-US" dirty="0"/>
              <a:t>it has a single parameter that is the same type as the class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9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all testing occurs during your regularly scheduled lab using the EECS </a:t>
            </a:r>
            <a:r>
              <a:rPr lang="en-US" dirty="0" err="1"/>
              <a:t>labtest</a:t>
            </a:r>
            <a:r>
              <a:rPr lang="en-US" dirty="0"/>
              <a:t> environment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miss a test for an acceptable reason?</a:t>
            </a:r>
          </a:p>
          <a:p>
            <a:pPr lvl="1"/>
            <a:r>
              <a:rPr lang="en-US" dirty="0"/>
              <a:t>see </a:t>
            </a:r>
            <a:r>
              <a:rPr lang="en-US" i="1" dirty="0"/>
              <a:t>Evaluation: Missed tests</a:t>
            </a:r>
            <a:r>
              <a:rPr lang="en-US" dirty="0"/>
              <a:t> section of syllabus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190552"/>
              </p:ext>
            </p:extLst>
          </p:nvPr>
        </p:nvGraphicFramePr>
        <p:xfrm>
          <a:off x="1447800" y="2773680"/>
          <a:ext cx="6400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 of total 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5267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Sets the x and y coordinate of this point by copying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the x and y coordinate of another point.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 point to copy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8154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adding a copy constructor allows the client to simplify their code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022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create a point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SimplePoint2(-1.0f, 1.5f);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// set its coordinates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-1.0f;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get its coordinates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equals?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876800" y="3810000"/>
            <a:ext cx="14478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9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create a point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SimplePoint2(-1.0f, 1.5f);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// set its coordinates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-1.0f;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get its coordinates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equals?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29200" y="411480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50858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Code Duplication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notice that the constructor bodies are almost identical to each other</a:t>
            </a:r>
          </a:p>
          <a:p>
            <a:pPr lvl="1"/>
            <a:r>
              <a:rPr lang="en-US" dirty="0"/>
              <a:t>all three constructors have 2 lines of code</a:t>
            </a:r>
          </a:p>
          <a:p>
            <a:pPr lvl="1"/>
            <a:r>
              <a:rPr lang="en-US" dirty="0"/>
              <a:t>all three constructors set the x and y coordinate of the point</a:t>
            </a:r>
          </a:p>
          <a:p>
            <a:pPr lvl="1"/>
            <a:endParaRPr lang="en-US" dirty="0"/>
          </a:p>
          <a:p>
            <a:r>
              <a:rPr lang="en-US" dirty="0"/>
              <a:t>whenever you see duplicated code you should consider moving the duplicated code into a method</a:t>
            </a:r>
          </a:p>
          <a:p>
            <a:r>
              <a:rPr lang="en-US" dirty="0"/>
              <a:t>in this case, one of the constructors already does everything we need to implement the other constructors…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2F55C-0DB1-4E8A-86BC-56EBA33B2CEA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538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chaining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constructor is allowed to invoke another constructor</a:t>
            </a:r>
          </a:p>
          <a:p>
            <a:r>
              <a:rPr lang="en-US" dirty="0"/>
              <a:t>when a constructor invokes another constructor it is called </a:t>
            </a:r>
            <a:r>
              <a:rPr lang="en-US" i="1" dirty="0"/>
              <a:t>constructor chaining</a:t>
            </a:r>
            <a:r>
              <a:rPr lang="en-US" dirty="0"/>
              <a:t> </a:t>
            </a:r>
          </a:p>
          <a:p>
            <a:r>
              <a:rPr lang="en-US" dirty="0"/>
              <a:t>to invoke a constructor in the same class you use the 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dirty="0"/>
              <a:t> keyword</a:t>
            </a:r>
          </a:p>
          <a:p>
            <a:pPr lvl="1"/>
            <a:r>
              <a:rPr lang="en-US" dirty="0"/>
              <a:t>if you do this then it </a:t>
            </a:r>
            <a:r>
              <a:rPr lang="en-US" i="1" dirty="0"/>
              <a:t>must occur</a:t>
            </a:r>
            <a:r>
              <a:rPr lang="en-US" dirty="0"/>
              <a:t> on the first line of the constructor body</a:t>
            </a:r>
          </a:p>
          <a:p>
            <a:pPr lvl="2"/>
            <a:r>
              <a:rPr lang="en-US" dirty="0"/>
              <a:t>but you </a:t>
            </a:r>
            <a:r>
              <a:rPr lang="en-US" i="1" dirty="0"/>
              <a:t>cannot</a:t>
            </a:r>
            <a:r>
              <a:rPr lang="en-US" dirty="0"/>
              <a:t> use 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in a method to invoke a constructor</a:t>
            </a:r>
          </a:p>
          <a:p>
            <a:endParaRPr lang="en-US" dirty="0"/>
          </a:p>
          <a:p>
            <a:r>
              <a:rPr lang="en-US" dirty="0"/>
              <a:t>we can re-write two of our constructors to use constructor chaining...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92340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9510" y="1960466"/>
            <a:ext cx="8077200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5083151"/>
            <a:ext cx="8077200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>
            <a:off x="6781800" y="2194862"/>
            <a:ext cx="381000" cy="11579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1977931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>
                <a:latin typeface="+mj-lt"/>
              </a:rPr>
              <a:t>invokes</a:t>
            </a:r>
          </a:p>
        </p:txBody>
      </p:sp>
      <p:sp>
        <p:nvSpPr>
          <p:cNvPr id="10" name="Curved Left Arrow 9"/>
          <p:cNvSpPr/>
          <p:nvPr/>
        </p:nvSpPr>
        <p:spPr>
          <a:xfrm flipV="1">
            <a:off x="7086600" y="3200399"/>
            <a:ext cx="381000" cy="214526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5117068"/>
            <a:ext cx="88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>
                <a:latin typeface="+mj-lt"/>
              </a:rPr>
              <a:t>invokes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(0.0f, 0.0f);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548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method performs some kind of computation</a:t>
            </a:r>
          </a:p>
          <a:p>
            <a:r>
              <a:rPr lang="en-US" dirty="0"/>
              <a:t>a </a:t>
            </a:r>
            <a:r>
              <a:rPr lang="en-US" i="1" dirty="0"/>
              <a:t>non-static</a:t>
            </a:r>
            <a:r>
              <a:rPr lang="en-US" dirty="0"/>
              <a:t> method can use any field belonging to an object in the computation</a:t>
            </a:r>
          </a:p>
          <a:p>
            <a:r>
              <a:rPr lang="en-US" dirty="0"/>
              <a:t>for example, we can provide a non-static method that allows the client to set both the x and y coordinates of the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0888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Sets the x and y coordinate of this point to the argument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values.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x the new x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y the new y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214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can provide a method that allows the client to set just the x coordinate of the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8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CDB6C-8AFB-4B82-9009-0FC017BAD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9C5CC-AF23-4803-98E7-E7A325FD564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set by the Registrar</a:t>
            </a:r>
          </a:p>
          <a:p>
            <a:pPr lvl="1"/>
            <a:r>
              <a:rPr lang="en-US" dirty="0"/>
              <a:t>worth 36% of your total grade for Section 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665B4-C06D-41C1-A298-B80D3535A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761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Sets the x coordinate of this point to the argument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value.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x the new x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135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we can provide a method that allows the client to set just the y coordinate of the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5787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Sets the y coordinate of this point to the argument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value.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y the new y coordinate of the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7418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Mutator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methods that change the state of an object are called </a:t>
            </a:r>
            <a:r>
              <a:rPr lang="en-US" i="1" dirty="0"/>
              <a:t>mutator methods</a:t>
            </a:r>
            <a:r>
              <a:rPr lang="en-US" dirty="0"/>
              <a:t> </a:t>
            </a:r>
          </a:p>
          <a:p>
            <a:pPr lvl="1"/>
            <a:r>
              <a:rPr lang="en-US" b="1" dirty="0">
                <a:latin typeface="Consolas" panose="020B0609020204030204" pitchFamily="49" charset="0"/>
              </a:rPr>
              <a:t>set</a:t>
            </a:r>
            <a:r>
              <a:rPr lang="en-US" dirty="0"/>
              <a:t>,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setX</a:t>
            </a:r>
            <a:r>
              <a:rPr lang="en-US" dirty="0"/>
              <a:t>, and</a:t>
            </a:r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</a:rPr>
              <a:t>setY</a:t>
            </a:r>
            <a:r>
              <a:rPr lang="en-US" dirty="0"/>
              <a:t> are all mutator methods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2623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E1FC-5547-4B48-A82F-D8296A11E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Accessor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E90E3-4863-4E47-92A0-9D832E8A0E9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method that returns information about the state of an object is called an </a:t>
            </a:r>
            <a:r>
              <a:rPr lang="en-US" i="1" dirty="0"/>
              <a:t>accessor method</a:t>
            </a:r>
            <a:r>
              <a:rPr lang="en-US" dirty="0"/>
              <a:t> </a:t>
            </a:r>
          </a:p>
          <a:p>
            <a:r>
              <a:rPr lang="en-US" dirty="0"/>
              <a:t>for example, we can provide methods that return the x or y coordinate of a point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8C523-B1DE-4D6F-B995-85094B07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2717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3F5FBF"/>
                </a:solidFill>
              </a:rPr>
              <a:t>Returns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 coordinate of this point.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7F9FBF"/>
                </a:solidFill>
              </a:rPr>
              <a:t>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 coordinate of this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latin typeface="Consolas" panose="020B0609020204030204" pitchFamily="49" charset="0"/>
              </a:rPr>
              <a:t>return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60598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3F5FBF"/>
                </a:solidFill>
              </a:rPr>
              <a:t>Returns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 coordinate of this point.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7F9FBF"/>
                </a:solidFill>
              </a:rPr>
              <a:t>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 coordinate of this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float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g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latin typeface="Consolas" panose="020B0609020204030204" pitchFamily="49" charset="0"/>
              </a:rPr>
              <a:t>return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2718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first line of a method declaration is sometimes called the </a:t>
            </a:r>
            <a:r>
              <a:rPr lang="en-US" i="1" dirty="0"/>
              <a:t>method header</a:t>
            </a:r>
            <a:r>
              <a:rPr lang="en-US" dirty="0"/>
              <a:t>  </a:t>
            </a:r>
          </a:p>
          <a:p>
            <a:r>
              <a:rPr lang="en-US" dirty="0"/>
              <a:t>a method header is made up of the following parts: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modifiers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return type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method name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parameter list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throws clause (only if the method throws a checked exception)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573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A15D8-6FC6-4C49-972C-35494165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7878D-96E1-4F54-8C92-AA53D2B803B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	public void set(float x, float 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14463-EC80-4E36-A9A4-74E23859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C5F279CE-48AC-4432-B45C-5BCF557289C9}"/>
              </a:ext>
            </a:extLst>
          </p:cNvPr>
          <p:cNvSpPr/>
          <p:nvPr/>
        </p:nvSpPr>
        <p:spPr>
          <a:xfrm rot="5400000">
            <a:off x="1896957" y="3192357"/>
            <a:ext cx="168487" cy="10667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7BCA18-E675-4156-A63B-A974887EFCC5}"/>
              </a:ext>
            </a:extLst>
          </p:cNvPr>
          <p:cNvSpPr txBox="1"/>
          <p:nvPr/>
        </p:nvSpPr>
        <p:spPr>
          <a:xfrm>
            <a:off x="1465082" y="3890433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modifier</a:t>
            </a:r>
          </a:p>
        </p:txBody>
      </p:sp>
    </p:spTree>
    <p:extLst>
      <p:ext uri="{BB962C8B-B14F-4D97-AF65-F5344CB8AC3E}">
        <p14:creationId xmlns:p14="http://schemas.microsoft.com/office/powerpoint/2010/main" val="149082253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A15D8-6FC6-4C49-972C-35494165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7878D-96E1-4F54-8C92-AA53D2B803B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	public void set(float x, float 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14463-EC80-4E36-A9A4-74E23859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C5F279CE-48AC-4432-B45C-5BCF557289C9}"/>
              </a:ext>
            </a:extLst>
          </p:cNvPr>
          <p:cNvSpPr/>
          <p:nvPr/>
        </p:nvSpPr>
        <p:spPr>
          <a:xfrm rot="5400000">
            <a:off x="3001856" y="3382857"/>
            <a:ext cx="168487" cy="685799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7BCA18-E675-4156-A63B-A974887EFCC5}"/>
              </a:ext>
            </a:extLst>
          </p:cNvPr>
          <p:cNvSpPr txBox="1"/>
          <p:nvPr/>
        </p:nvSpPr>
        <p:spPr>
          <a:xfrm>
            <a:off x="2438400" y="3890433"/>
            <a:ext cx="1300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return type</a:t>
            </a:r>
          </a:p>
        </p:txBody>
      </p:sp>
    </p:spTree>
    <p:extLst>
      <p:ext uri="{BB962C8B-B14F-4D97-AF65-F5344CB8AC3E}">
        <p14:creationId xmlns:p14="http://schemas.microsoft.com/office/powerpoint/2010/main" val="191447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6E17C-1372-4AA8-9280-75F5657CD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iClicker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CE84A-3362-4213-8BE2-E70AC1E2B4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iClicker</a:t>
            </a:r>
            <a:r>
              <a:rPr lang="en-US" dirty="0"/>
              <a:t> exercises in every lecture (except this one)</a:t>
            </a:r>
          </a:p>
          <a:p>
            <a:r>
              <a:rPr lang="en-US" dirty="0"/>
              <a:t>0.25% per lecture for a maximum of 4% of your total grade</a:t>
            </a:r>
          </a:p>
          <a:p>
            <a:pPr lvl="1"/>
            <a:r>
              <a:rPr lang="en-US" dirty="0"/>
              <a:t>responses are graded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4B27B-DB82-4FBC-A675-11161465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8900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A15D8-6FC6-4C49-972C-35494165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7878D-96E1-4F54-8C92-AA53D2B803B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	public void set(float x, float 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14463-EC80-4E36-A9A4-74E23859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C5F279CE-48AC-4432-B45C-5BCF557289C9}"/>
              </a:ext>
            </a:extLst>
          </p:cNvPr>
          <p:cNvSpPr/>
          <p:nvPr/>
        </p:nvSpPr>
        <p:spPr>
          <a:xfrm rot="5400000">
            <a:off x="3832436" y="3451436"/>
            <a:ext cx="168487" cy="54864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7BCA18-E675-4156-A63B-A974887EFCC5}"/>
              </a:ext>
            </a:extLst>
          </p:cNvPr>
          <p:cNvSpPr txBox="1"/>
          <p:nvPr/>
        </p:nvSpPr>
        <p:spPr>
          <a:xfrm>
            <a:off x="3124200" y="3890433"/>
            <a:ext cx="158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method name</a:t>
            </a:r>
          </a:p>
        </p:txBody>
      </p:sp>
    </p:spTree>
    <p:extLst>
      <p:ext uri="{BB962C8B-B14F-4D97-AF65-F5344CB8AC3E}">
        <p14:creationId xmlns:p14="http://schemas.microsoft.com/office/powerpoint/2010/main" val="157265192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A15D8-6FC6-4C49-972C-35494165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7878D-96E1-4F54-8C92-AA53D2B803B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	public void set(float x, float 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14463-EC80-4E36-A9A4-74E238597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C5F279CE-48AC-4432-B45C-5BCF557289C9}"/>
              </a:ext>
            </a:extLst>
          </p:cNvPr>
          <p:cNvSpPr/>
          <p:nvPr/>
        </p:nvSpPr>
        <p:spPr>
          <a:xfrm rot="5400000">
            <a:off x="5737437" y="2262716"/>
            <a:ext cx="168487" cy="292608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7BCA18-E675-4156-A63B-A974887EFCC5}"/>
              </a:ext>
            </a:extLst>
          </p:cNvPr>
          <p:cNvSpPr txBox="1"/>
          <p:nvPr/>
        </p:nvSpPr>
        <p:spPr>
          <a:xfrm>
            <a:off x="5066985" y="3890433"/>
            <a:ext cx="1562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parameter list</a:t>
            </a:r>
          </a:p>
        </p:txBody>
      </p:sp>
    </p:spTree>
    <p:extLst>
      <p:ext uri="{BB962C8B-B14F-4D97-AF65-F5344CB8AC3E}">
        <p14:creationId xmlns:p14="http://schemas.microsoft.com/office/powerpoint/2010/main" val="220131671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8247F-3550-44EE-A908-ED43CD061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5D4C5-3D38-4C29-81B7-1B78A96F39A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parameter list is the list of types and names that appear inside of the parentheses</a:t>
            </a:r>
          </a:p>
          <a:p>
            <a:pPr lvl="0">
              <a:buClr>
                <a:srgbClr val="4D4D4D"/>
              </a:buClr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	public void set(float x, float y)</a:t>
            </a: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r>
              <a:rPr lang="en-US" dirty="0">
                <a:solidFill>
                  <a:prstClr val="black"/>
                </a:solidFill>
              </a:rPr>
              <a:t>the names in the parameter list must be unique</a:t>
            </a:r>
          </a:p>
          <a:p>
            <a:pPr lvl="1">
              <a:buClr>
                <a:srgbClr val="4D4D4D"/>
              </a:buClr>
            </a:pPr>
            <a:r>
              <a:rPr lang="en-US" dirty="0">
                <a:solidFill>
                  <a:prstClr val="black"/>
                </a:solidFill>
              </a:rPr>
              <a:t>i.e., duplicate parameter names are not allowed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75732-84AD-4FA0-AD95-30053BCC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118A1A26-B286-4615-A27F-11DA6F055289}"/>
              </a:ext>
            </a:extLst>
          </p:cNvPr>
          <p:cNvSpPr/>
          <p:nvPr/>
        </p:nvSpPr>
        <p:spPr>
          <a:xfrm rot="5400000">
            <a:off x="5737437" y="2346351"/>
            <a:ext cx="168487" cy="292608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FD1A23-17A5-43FF-9308-E32CFF797390}"/>
              </a:ext>
            </a:extLst>
          </p:cNvPr>
          <p:cNvSpPr txBox="1"/>
          <p:nvPr/>
        </p:nvSpPr>
        <p:spPr>
          <a:xfrm>
            <a:off x="5066985" y="3974068"/>
            <a:ext cx="1562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parameter list</a:t>
            </a:r>
          </a:p>
        </p:txBody>
      </p:sp>
    </p:spTree>
    <p:extLst>
      <p:ext uri="{BB962C8B-B14F-4D97-AF65-F5344CB8AC3E}">
        <p14:creationId xmlns:p14="http://schemas.microsoft.com/office/powerpoint/2010/main" val="19220039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signature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every method has a </a:t>
            </a:r>
            <a:r>
              <a:rPr lang="en-US" i="1" dirty="0"/>
              <a:t>signature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signature consists of the method name and the types in the parameter list</a:t>
            </a:r>
          </a:p>
          <a:p>
            <a:pPr lvl="1"/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		public void set(float x, float y)</a:t>
            </a: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/>
              <a:t>   has the signature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			set(float, float)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0311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signature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other examples from </a:t>
            </a:r>
            <a:r>
              <a:rPr lang="en-US" b="1" dirty="0" err="1">
                <a:latin typeface="Consolas" panose="020B0609020204030204" pitchFamily="49" charset="0"/>
              </a:rPr>
              <a:t>java.lang.String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dirty="0"/>
              <a:t>headers</a:t>
            </a:r>
          </a:p>
          <a:p>
            <a:pPr lvl="2"/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char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 index)</a:t>
            </a:r>
            <a:r>
              <a:rPr lang="en-US" dirty="0"/>
              <a:t> </a:t>
            </a:r>
          </a:p>
          <a:p>
            <a:pPr lvl="2"/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fromIndex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</a:t>
            </a:r>
          </a:p>
          <a:p>
            <a:pPr lvl="2"/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srcBegin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srcEnd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, char[] 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dst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, 			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dstBegin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signatures</a:t>
            </a:r>
          </a:p>
          <a:p>
            <a:pPr lvl="2"/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</a:t>
            </a:r>
          </a:p>
          <a:p>
            <a:pPr lvl="2"/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(String, </a:t>
            </a:r>
            <a:r>
              <a:rPr lang="en-US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</a:t>
            </a:r>
          </a:p>
          <a:p>
            <a:pPr lvl="2"/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, char[], </a:t>
            </a:r>
            <a:r>
              <a:rPr lang="en-US" sz="1800" b="1" dirty="0" err="1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593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method signatures in a class must be unique</a:t>
            </a:r>
          </a:p>
          <a:p>
            <a:r>
              <a:rPr lang="en-US" dirty="0"/>
              <a:t>we can introduce a second method in the same class:</a:t>
            </a:r>
          </a:p>
          <a:p>
            <a:endParaRPr lang="en-US" dirty="0"/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		public void set(float x)   // (x, 0)</a:t>
            </a:r>
            <a:endParaRPr lang="en-CA" sz="18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US" dirty="0"/>
          </a:p>
          <a:p>
            <a:pPr lvl="0">
              <a:buClr>
                <a:srgbClr val="4D4D4D"/>
              </a:buClr>
            </a:pPr>
            <a:r>
              <a:rPr lang="en-US" dirty="0"/>
              <a:t>but not a third one: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		public void set(float y)   // (0, y)</a:t>
            </a:r>
            <a:endParaRPr lang="en-CA" sz="18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8690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two or methods with the same name but different signatures are said to be </a:t>
            </a:r>
            <a:r>
              <a:rPr lang="en-US" i="1" dirty="0"/>
              <a:t>overloaded</a:t>
            </a:r>
            <a:r>
              <a:rPr lang="en-US" dirty="0"/>
              <a:t> </a:t>
            </a:r>
          </a:p>
          <a:p>
            <a:endParaRPr lang="en-US" dirty="0"/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public float </a:t>
            </a:r>
            <a:r>
              <a:rPr lang="en-US" b="1" dirty="0" err="1">
                <a:solidFill>
                  <a:prstClr val="black"/>
                </a:solidFill>
                <a:latin typeface="Consolas" panose="020B0609020204030204" pitchFamily="49" charset="0"/>
              </a:rPr>
              <a:t>distanceTo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(float x, float y)</a:t>
            </a:r>
            <a:endParaRPr lang="en-CA" sz="18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1800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public float </a:t>
            </a:r>
            <a:r>
              <a:rPr lang="en-US" b="1" dirty="0" err="1">
                <a:solidFill>
                  <a:prstClr val="black"/>
                </a:solidFill>
                <a:latin typeface="Consolas" panose="020B0609020204030204" pitchFamily="49" charset="0"/>
              </a:rPr>
              <a:t>distanceTo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(double x, double y)</a:t>
            </a:r>
            <a:endParaRPr lang="en-CA" sz="18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1800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public float </a:t>
            </a:r>
            <a:r>
              <a:rPr lang="en-US" b="1" dirty="0" err="1">
                <a:solidFill>
                  <a:prstClr val="black"/>
                </a:solidFill>
                <a:latin typeface="Consolas" panose="020B0609020204030204" pitchFamily="49" charset="0"/>
              </a:rPr>
              <a:t>distanceTo</a:t>
            </a:r>
            <a:r>
              <a:rPr lang="en-US" b="1" dirty="0">
                <a:solidFill>
                  <a:prstClr val="black"/>
                </a:solidFill>
                <a:latin typeface="Consolas" panose="020B0609020204030204" pitchFamily="49" charset="0"/>
              </a:rPr>
              <a:t>(SimplePoint2 p)</a:t>
            </a:r>
            <a:endParaRPr lang="en-CA" sz="18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1800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dirty="0">
                <a:solidFill>
                  <a:prstClr val="black"/>
                </a:solidFill>
                <a:cs typeface="Courier New" pitchFamily="49" charset="0"/>
              </a:rPr>
              <a:t>	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are all overloaded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8498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return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all Java methods return nothing (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void</a:t>
            </a:r>
            <a:r>
              <a:rPr lang="en-US" dirty="0"/>
              <a:t>) or a single type of value </a:t>
            </a:r>
          </a:p>
          <a:p>
            <a:r>
              <a:rPr lang="en-US" dirty="0"/>
              <a:t>our method</a:t>
            </a:r>
          </a:p>
          <a:p>
            <a:endParaRPr lang="en-US" dirty="0"/>
          </a:p>
          <a:p>
            <a:pPr marL="0" lvl="0" indent="0">
              <a:buClr>
                <a:srgbClr val="4D4D4D"/>
              </a:buClr>
              <a:buNone/>
            </a:pPr>
            <a:r>
              <a:rPr lang="en-CA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public float </a:t>
            </a:r>
            <a:r>
              <a:rPr lang="en-CA" b="1" dirty="0" err="1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getX</a:t>
            </a:r>
            <a:r>
              <a:rPr lang="en-CA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has the return type 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4358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Obligatory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 Java every class is actually a child class of the class </a:t>
            </a:r>
            <a:r>
              <a:rPr lang="en-US" b="1" dirty="0" err="1">
                <a:latin typeface="Consolas" panose="020B0609020204030204" pitchFamily="49" charset="0"/>
              </a:rPr>
              <a:t>java.lang.Object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this means that every class has methods that it inherits from </a:t>
            </a:r>
            <a:r>
              <a:rPr lang="en-US" b="1" dirty="0" err="1">
                <a:latin typeface="Consolas" panose="020B0609020204030204" pitchFamily="49" charset="0"/>
              </a:rPr>
              <a:t>java.lang.Object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there are 11 such methods, but 3 are especially important to us:</a:t>
            </a:r>
          </a:p>
          <a:p>
            <a:pPr lvl="3"/>
            <a:r>
              <a:rPr lang="en-US" b="1" dirty="0" err="1">
                <a:latin typeface="Consolas" panose="020B0609020204030204" pitchFamily="49" charset="0"/>
              </a:rPr>
              <a:t>toString</a:t>
            </a:r>
            <a:endParaRPr lang="en-US" b="1" dirty="0">
              <a:latin typeface="Consolas" panose="020B0609020204030204" pitchFamily="49" charset="0"/>
            </a:endParaRPr>
          </a:p>
          <a:p>
            <a:pPr lvl="3"/>
            <a:r>
              <a:rPr lang="en-US" b="1" dirty="0">
                <a:latin typeface="Consolas" panose="020B0609020204030204" pitchFamily="49" charset="0"/>
              </a:rPr>
              <a:t>equals</a:t>
            </a:r>
          </a:p>
          <a:p>
            <a:pPr lvl="3"/>
            <a:r>
              <a:rPr lang="en-US" b="1" dirty="0" err="1">
                <a:latin typeface="Consolas" panose="020B0609020204030204" pitchFamily="49" charset="0"/>
              </a:rPr>
              <a:t>hashCode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1979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</a:rPr>
              <a:t>toString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nsolas" panose="020B0609020204030204" pitchFamily="49" charset="0"/>
              </a:rPr>
              <a:t>toString</a:t>
            </a:r>
            <a:r>
              <a:rPr lang="en-US" dirty="0"/>
              <a:t> method should return a textual representation of the object</a:t>
            </a:r>
          </a:p>
          <a:p>
            <a:r>
              <a:rPr lang="en-US" dirty="0"/>
              <a:t>a textual representation of the point </a:t>
            </a:r>
            <a:r>
              <a:rPr lang="en-US" b="1" dirty="0">
                <a:latin typeface="Consolas" panose="020B0609020204030204" pitchFamily="49" charset="0"/>
              </a:rPr>
              <a:t>p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SimplePoint2 </a:t>
            </a:r>
            <a:r>
              <a:rPr lang="en-US" sz="2000" b="1" dirty="0">
                <a:solidFill>
                  <a:srgbClr val="6A3E3E"/>
                </a:solidFill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 SimplePoint2(-1.0f, 1.5f);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might be something like </a:t>
            </a:r>
            <a:r>
              <a:rPr lang="en-US" b="1" dirty="0">
                <a:latin typeface="Consolas" panose="020B0609020204030204" pitchFamily="49" charset="0"/>
              </a:rPr>
              <a:t>(-1.0, 1.5)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set of freely available electronic notes is available from the Moodle site</a:t>
            </a:r>
          </a:p>
          <a:p>
            <a:r>
              <a:rPr lang="en-US" dirty="0"/>
              <a:t>recommended textbooks</a:t>
            </a:r>
          </a:p>
          <a:p>
            <a:pPr lvl="1"/>
            <a:r>
              <a:rPr lang="en-US" i="1" dirty="0"/>
              <a:t>Building Java Programs</a:t>
            </a:r>
            <a:r>
              <a:rPr lang="en-US" dirty="0"/>
              <a:t>, 4</a:t>
            </a:r>
            <a:r>
              <a:rPr lang="en-US" baseline="30000" dirty="0"/>
              <a:t>th</a:t>
            </a:r>
            <a:r>
              <a:rPr lang="en-US" dirty="0"/>
              <a:t> Edition, S </a:t>
            </a:r>
            <a:r>
              <a:rPr lang="en-US" dirty="0" err="1"/>
              <a:t>Roges</a:t>
            </a:r>
            <a:r>
              <a:rPr lang="en-US" dirty="0"/>
              <a:t> and M </a:t>
            </a:r>
            <a:r>
              <a:rPr lang="en-US" dirty="0" err="1"/>
              <a:t>Stepp</a:t>
            </a:r>
            <a:endParaRPr lang="en-US" dirty="0"/>
          </a:p>
          <a:p>
            <a:pPr lvl="1"/>
            <a:r>
              <a:rPr lang="en-US" i="1" dirty="0"/>
              <a:t>Introduction to Programming in Java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Edition, R </a:t>
            </a:r>
            <a:r>
              <a:rPr lang="en-US" dirty="0" err="1"/>
              <a:t>Sedgewick</a:t>
            </a:r>
            <a:r>
              <a:rPr lang="en-US" dirty="0"/>
              <a:t> and K Wayne</a:t>
            </a:r>
          </a:p>
          <a:p>
            <a:pPr lvl="2"/>
            <a:r>
              <a:rPr lang="en-US" dirty="0"/>
              <a:t>does not cover inheritance</a:t>
            </a:r>
          </a:p>
          <a:p>
            <a:pPr lvl="1"/>
            <a:r>
              <a:rPr lang="en-US" i="1" dirty="0"/>
              <a:t>Absolute Java</a:t>
            </a:r>
            <a:r>
              <a:rPr lang="en-US" dirty="0"/>
              <a:t>, 6</a:t>
            </a:r>
            <a:r>
              <a:rPr lang="en-US" baseline="30000" dirty="0"/>
              <a:t>th</a:t>
            </a:r>
            <a:r>
              <a:rPr lang="en-US" dirty="0"/>
              <a:t> Edition, W </a:t>
            </a:r>
            <a:r>
              <a:rPr lang="en-US" dirty="0" err="1"/>
              <a:t>Savitch</a:t>
            </a:r>
            <a:endParaRPr lang="en-US" dirty="0"/>
          </a:p>
          <a:p>
            <a:r>
              <a:rPr lang="en-US" dirty="0"/>
              <a:t>recommended references</a:t>
            </a:r>
          </a:p>
          <a:p>
            <a:pPr lvl="1"/>
            <a:r>
              <a:rPr lang="en-US" i="1" dirty="0"/>
              <a:t>Java Pocket Guide</a:t>
            </a:r>
            <a:r>
              <a:rPr lang="en-US" dirty="0"/>
              <a:t>, Liguori and Liguori</a:t>
            </a:r>
          </a:p>
          <a:p>
            <a:pPr lvl="1"/>
            <a:r>
              <a:rPr lang="en-US" i="1" dirty="0"/>
              <a:t>Effective Java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 Edition, J Bloch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0013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Returns a string representation of this point. The string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representation of this point is the x and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of this point, separated by a comma and space, inside a pair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of parentheses.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a string representation of this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@Override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String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  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"("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11187" y="4419600"/>
            <a:ext cx="38756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@Override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is an optional annotation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that we can use to tell the compiler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that we are redefining the behavior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of the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toString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method that was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inherited from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java.lang.Object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1286295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</a:rPr>
              <a:t>toString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by providing </a:t>
            </a:r>
            <a:r>
              <a:rPr lang="en-US" b="1" dirty="0" err="1">
                <a:latin typeface="Consolas" panose="020B0609020204030204" pitchFamily="49" charset="0"/>
              </a:rPr>
              <a:t>toString</a:t>
            </a:r>
            <a:r>
              <a:rPr lang="en-US" dirty="0"/>
              <a:t> clients can now easily get a string representation of a </a:t>
            </a:r>
            <a:r>
              <a:rPr lang="en-US" b="1" dirty="0">
                <a:latin typeface="Consolas" panose="020B0609020204030204" pitchFamily="49" charset="0"/>
              </a:rPr>
              <a:t>SimplePoint2</a:t>
            </a:r>
            <a:r>
              <a:rPr lang="en-US" dirty="0"/>
              <a:t> object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7625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create a point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SimplePoint2(-1.0f, 1.5f);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// set its coordinates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-1.0f;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get its coordinates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("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",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")"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equals?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810000" y="3124200"/>
            <a:ext cx="3276600" cy="381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09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create a point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SimplePoint2(-1.0f, 1.5f);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// set its coordinates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-1.0f;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1.5f;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get its coordinates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"p =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SimplePoint2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SimplePoint2(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p.x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q.y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p.y</a:t>
            </a:r>
            <a:r>
              <a:rPr lang="en-US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// equals?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p.equals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(q) is: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q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267200" y="3505200"/>
            <a:ext cx="152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3159720" y="2051640"/>
              <a:ext cx="3836520" cy="559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49280" y="2044440"/>
                <a:ext cx="3858480" cy="57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5579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10333</TotalTime>
  <Words>4620</Words>
  <Application>Microsoft Office PowerPoint</Application>
  <PresentationFormat>On-screen Show (4:3)</PresentationFormat>
  <Paragraphs>908</Paragraphs>
  <Slides>93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101" baseType="lpstr">
      <vt:lpstr>Arial</vt:lpstr>
      <vt:lpstr>Calibri</vt:lpstr>
      <vt:lpstr>Consolas</vt:lpstr>
      <vt:lpstr>Constantia</vt:lpstr>
      <vt:lpstr>Courier New</vt:lpstr>
      <vt:lpstr>Wingdings</vt:lpstr>
      <vt:lpstr>Wingdings 3</vt:lpstr>
      <vt:lpstr>Origin</vt:lpstr>
      <vt:lpstr>Advanced Object Oriented Programming </vt:lpstr>
      <vt:lpstr>Who Am I?</vt:lpstr>
      <vt:lpstr>Course Format</vt:lpstr>
      <vt:lpstr>Labs</vt:lpstr>
      <vt:lpstr>Labs</vt:lpstr>
      <vt:lpstr>Tests</vt:lpstr>
      <vt:lpstr>Exam</vt:lpstr>
      <vt:lpstr>iClicker</vt:lpstr>
      <vt:lpstr>Textbook</vt:lpstr>
      <vt:lpstr>Fundamental Terms</vt:lpstr>
      <vt:lpstr>Type</vt:lpstr>
      <vt:lpstr>Primitive Types</vt:lpstr>
      <vt:lpstr>Reference Types</vt:lpstr>
      <vt:lpstr>Class</vt:lpstr>
      <vt:lpstr>Object</vt:lpstr>
      <vt:lpstr>Reference</vt:lpstr>
      <vt:lpstr>Memory Diagrams</vt:lpstr>
      <vt:lpstr>Memory Diagrams</vt:lpstr>
      <vt:lpstr>Organization of a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Classes</vt:lpstr>
      <vt:lpstr>Classes</vt:lpstr>
      <vt:lpstr>Why objects?</vt:lpstr>
      <vt:lpstr>PowerPoint Presentation</vt:lpstr>
      <vt:lpstr>Implementing classes</vt:lpstr>
      <vt:lpstr>Implementing classes</vt:lpstr>
      <vt:lpstr>PowerPoint Presentation</vt:lpstr>
      <vt:lpstr>Using SimplePoint2 </vt:lpstr>
      <vt:lpstr>PowerPoint Presentation</vt:lpstr>
      <vt:lpstr>Using SimplePoint2 </vt:lpstr>
      <vt:lpstr>PowerPoint Presentation</vt:lpstr>
      <vt:lpstr>Encapsulation</vt:lpstr>
      <vt:lpstr>Constructors</vt:lpstr>
      <vt:lpstr>No-argument constructor</vt:lpstr>
      <vt:lpstr>PowerPoint Presentation</vt:lpstr>
      <vt:lpstr>Custom constructors</vt:lpstr>
      <vt:lpstr>PowerPoint Presentation</vt:lpstr>
      <vt:lpstr>PowerPoint Presentation</vt:lpstr>
      <vt:lpstr>this</vt:lpstr>
      <vt:lpstr>Custom constructors</vt:lpstr>
      <vt:lpstr>PowerPoint Presentation</vt:lpstr>
      <vt:lpstr>PowerPoint Presentation</vt:lpstr>
      <vt:lpstr>Copy constructor</vt:lpstr>
      <vt:lpstr>PowerPoint Presentation</vt:lpstr>
      <vt:lpstr>Copy constructor</vt:lpstr>
      <vt:lpstr>PowerPoint Presentation</vt:lpstr>
      <vt:lpstr>PowerPoint Presentation</vt:lpstr>
      <vt:lpstr>Avoiding Code Duplication</vt:lpstr>
      <vt:lpstr>Constructor chaining</vt:lpstr>
      <vt:lpstr>PowerPoint Presentation</vt:lpstr>
      <vt:lpstr>Methods</vt:lpstr>
      <vt:lpstr>PowerPoint Presentation</vt:lpstr>
      <vt:lpstr>Methods</vt:lpstr>
      <vt:lpstr>PowerPoint Presentation</vt:lpstr>
      <vt:lpstr>Methods</vt:lpstr>
      <vt:lpstr>PowerPoint Presentation</vt:lpstr>
      <vt:lpstr>Mutator methods</vt:lpstr>
      <vt:lpstr>Accessor methods</vt:lpstr>
      <vt:lpstr>PowerPoint Presentation</vt:lpstr>
      <vt:lpstr>PowerPoint Presentation</vt:lpstr>
      <vt:lpstr>Method header</vt:lpstr>
      <vt:lpstr>Method header</vt:lpstr>
      <vt:lpstr>Method header</vt:lpstr>
      <vt:lpstr>Method header</vt:lpstr>
      <vt:lpstr>Method header</vt:lpstr>
      <vt:lpstr>Parameter list</vt:lpstr>
      <vt:lpstr>Method signature</vt:lpstr>
      <vt:lpstr>Method signature</vt:lpstr>
      <vt:lpstr>Method signature</vt:lpstr>
      <vt:lpstr>Method signature</vt:lpstr>
      <vt:lpstr>Method return types</vt:lpstr>
      <vt:lpstr>Obligatory methods</vt:lpstr>
      <vt:lpstr>toString </vt:lpstr>
      <vt:lpstr>PowerPoint Presentation</vt:lpstr>
      <vt:lpstr>toString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293</cp:revision>
  <dcterms:created xsi:type="dcterms:W3CDTF">2006-08-16T00:00:00Z</dcterms:created>
  <dcterms:modified xsi:type="dcterms:W3CDTF">2018-09-05T02:47:04Z</dcterms:modified>
</cp:coreProperties>
</file>